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Open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110">
          <p15:clr>
            <a:srgbClr val="A4A3A4"/>
          </p15:clr>
        </p15:guide>
        <p15:guide id="2" pos="3840">
          <p15:clr>
            <a:srgbClr val="A4A3A4"/>
          </p15:clr>
        </p15:guide>
      </p15:sldGuideLst>
    </p:ext>
    <p:ext uri="http://customooxmlschemas.google.com/">
      <go:slidesCustomData xmlns:go="http://customooxmlschemas.google.com/" r:id="rId27" roundtripDataSignature="AMtx7migRu2O/AUyc7KhbgyzGxivGDRn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11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OpenSans-bold.fntdata"/><Relationship Id="rId23"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Italic.fntdata"/><Relationship Id="rId25" Type="http://schemas.openxmlformats.org/officeDocument/2006/relationships/font" Target="fonts/OpenSans-italic.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Hi everyone, my name is Kerwin and these are my team members, C D J K and N</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rPr lang="en-US"/>
              <a:t>We’re excited to present our capstone progress review on the direct expansion solar assisted heat pump,</a:t>
            </a:r>
            <a:endParaRPr/>
          </a:p>
          <a:p>
            <a:pPr indent="0" lvl="0" marL="0" rtl="0" algn="l">
              <a:lnSpc>
                <a:spcPct val="100000"/>
              </a:lnSpc>
              <a:spcBef>
                <a:spcPts val="0"/>
              </a:spcBef>
              <a:spcAft>
                <a:spcPts val="0"/>
              </a:spcAft>
              <a:buSzPts val="1400"/>
              <a:buNone/>
            </a:pPr>
            <a:r>
              <a:rPr lang="en-US"/>
              <a:t>or DX-SAHP for short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400"/>
              <a:buFont typeface="Arial"/>
              <a:buNone/>
            </a:pPr>
            <a:r>
              <a:rPr lang="en-US"/>
              <a:t>15s</a:t>
            </a:r>
            <a:endParaRPr/>
          </a:p>
        </p:txBody>
      </p:sp>
      <p:sp>
        <p:nvSpPr>
          <p:cNvPr id="53" name="Google Shape;5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50c590bd4_6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50c590bd4_6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500"/>
              </a:spcBef>
              <a:spcAft>
                <a:spcPts val="0"/>
              </a:spcAft>
              <a:buClr>
                <a:schemeClr val="dk1"/>
              </a:buClr>
              <a:buSzPts val="1100"/>
              <a:buFont typeface="Arial"/>
              <a:buNone/>
            </a:pPr>
            <a:r>
              <a:rPr lang="en-US" sz="1100">
                <a:solidFill>
                  <a:srgbClr val="000000"/>
                </a:solidFill>
                <a:latin typeface="Arial"/>
                <a:ea typeface="Arial"/>
                <a:cs typeface="Arial"/>
                <a:sym typeface="Arial"/>
              </a:rPr>
              <a:t>- The parameters that were considered to select the condenser were the minimum hot water requirement of 225L, the max pressure of 3600 kPa, and max temperature of 86C</a:t>
            </a:r>
            <a:endParaRPr sz="1100">
              <a:solidFill>
                <a:srgbClr val="000000"/>
              </a:solidFill>
              <a:latin typeface="Arial"/>
              <a:ea typeface="Arial"/>
              <a:cs typeface="Arial"/>
              <a:sym typeface="Arial"/>
            </a:endParaRPr>
          </a:p>
          <a:p>
            <a:pPr indent="0" lvl="0" marL="0" rtl="0" algn="l">
              <a:spcBef>
                <a:spcPts val="1500"/>
              </a:spcBef>
              <a:spcAft>
                <a:spcPts val="0"/>
              </a:spcAft>
              <a:buClr>
                <a:schemeClr val="dk1"/>
              </a:buClr>
              <a:buSzPts val="1100"/>
              <a:buFont typeface="Arial"/>
              <a:buNone/>
            </a:pPr>
            <a:r>
              <a:rPr lang="en-US" sz="1100">
                <a:solidFill>
                  <a:srgbClr val="000000"/>
                </a:solidFill>
                <a:latin typeface="Arial"/>
                <a:ea typeface="Arial"/>
                <a:cs typeface="Arial"/>
                <a:sym typeface="Arial"/>
              </a:rPr>
              <a:t>- The heat release in the condenser, Q_cond, is variably dependant on the overall heat transfer coefficient, U_cond</a:t>
            </a:r>
            <a:endParaRPr sz="1100">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 Now, U_cond is dependent on the total area of the copper coil in the condenser</a:t>
            </a:r>
            <a:endParaRPr sz="1100">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solidFill>
                <a:srgbClr val="000000"/>
              </a:solidFill>
              <a:latin typeface="Arial"/>
              <a:ea typeface="Arial"/>
              <a:cs typeface="Arial"/>
              <a:sym typeface="Arial"/>
            </a:endParaRPr>
          </a:p>
          <a:p>
            <a:pPr indent="0" lvl="0" marL="0" rtl="0" algn="l">
              <a:lnSpc>
                <a:spcPct val="115000"/>
              </a:lnSpc>
              <a:spcBef>
                <a:spcPts val="1500"/>
              </a:spcBef>
              <a:spcAft>
                <a:spcPts val="0"/>
              </a:spcAft>
              <a:buNone/>
            </a:pPr>
            <a:r>
              <a:rPr lang="en-US" sz="1100">
                <a:solidFill>
                  <a:srgbClr val="000000"/>
                </a:solidFill>
                <a:latin typeface="Arial"/>
                <a:ea typeface="Arial"/>
                <a:cs typeface="Arial"/>
                <a:sym typeface="Arial"/>
              </a:rPr>
              <a:t>- The pipe diameter was found to be 19mm which is approximately ¾”</a:t>
            </a:r>
            <a:endParaRPr sz="1100">
              <a:solidFill>
                <a:srgbClr val="000000"/>
              </a:solidFill>
              <a:latin typeface="Arial"/>
              <a:ea typeface="Arial"/>
              <a:cs typeface="Arial"/>
              <a:sym typeface="Arial"/>
            </a:endParaRPr>
          </a:p>
          <a:p>
            <a:pPr indent="0" lvl="0" marL="0" rtl="0" algn="l">
              <a:spcBef>
                <a:spcPts val="1500"/>
              </a:spcBef>
              <a:spcAft>
                <a:spcPts val="0"/>
              </a:spcAft>
              <a:buNone/>
            </a:pPr>
            <a:r>
              <a:rPr lang="en-US"/>
              <a:t>45s</a:t>
            </a:r>
            <a:endParaRPr/>
          </a:p>
        </p:txBody>
      </p:sp>
      <p:sp>
        <p:nvSpPr>
          <p:cNvPr id="329" name="Google Shape;329;g1050c590bd4_6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50c590bd4_8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050c590bd4_8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500"/>
              </a:spcBef>
              <a:spcAft>
                <a:spcPts val="0"/>
              </a:spcAft>
              <a:buClr>
                <a:schemeClr val="dk1"/>
              </a:buClr>
              <a:buSzPts val="1100"/>
              <a:buFont typeface="Arial"/>
              <a:buNone/>
            </a:pPr>
            <a:r>
              <a:rPr lang="en-US"/>
              <a:t>- The selection of the EEV is based on the type of the refrigerant and the rated capacity of the valve</a:t>
            </a:r>
            <a:endParaRPr/>
          </a:p>
          <a:p>
            <a:pPr indent="0" lvl="0" marL="0" rtl="0" algn="l">
              <a:lnSpc>
                <a:spcPct val="115000"/>
              </a:lnSpc>
              <a:spcBef>
                <a:spcPts val="1500"/>
              </a:spcBef>
              <a:spcAft>
                <a:spcPts val="0"/>
              </a:spcAft>
              <a:buClr>
                <a:schemeClr val="dk1"/>
              </a:buClr>
              <a:buSzPts val="1100"/>
              <a:buFont typeface="Arial"/>
              <a:buNone/>
            </a:pPr>
            <a:r>
              <a:rPr lang="en-US"/>
              <a:t>- The capacity is based on AHRI standards of the evaporating and saturation temperatures at the EEV inlet</a:t>
            </a:r>
            <a:endParaRPr/>
          </a:p>
          <a:p>
            <a:pPr indent="0" lvl="0" marL="0" rtl="0" algn="l">
              <a:lnSpc>
                <a:spcPct val="115000"/>
              </a:lnSpc>
              <a:spcBef>
                <a:spcPts val="1500"/>
              </a:spcBef>
              <a:spcAft>
                <a:spcPts val="0"/>
              </a:spcAft>
              <a:buClr>
                <a:schemeClr val="dk1"/>
              </a:buClr>
              <a:buSzPts val="1100"/>
              <a:buFont typeface="Arial"/>
              <a:buNone/>
            </a:pPr>
            <a:r>
              <a:rPr lang="en-US"/>
              <a:t>- To apply the rating to our system capacity of 2.5kW we need to apply a correction factor based on the refrigerant and subcooling of our system</a:t>
            </a:r>
            <a:endParaRPr/>
          </a:p>
          <a:p>
            <a:pPr indent="0" lvl="0" marL="0" rtl="0" algn="l">
              <a:lnSpc>
                <a:spcPct val="115000"/>
              </a:lnSpc>
              <a:spcBef>
                <a:spcPts val="1500"/>
              </a:spcBef>
              <a:spcAft>
                <a:spcPts val="0"/>
              </a:spcAft>
              <a:buClr>
                <a:schemeClr val="dk1"/>
              </a:buClr>
              <a:buSzPts val="1100"/>
              <a:buFont typeface="Arial"/>
              <a:buNone/>
            </a:pPr>
            <a:r>
              <a:rPr lang="en-US"/>
              <a:t>- Since our piping is not finalized, we assumed a subcooling of 4 kelvin based on similar system designs</a:t>
            </a:r>
            <a:endParaRPr/>
          </a:p>
          <a:p>
            <a:pPr indent="0" lvl="0" marL="0" rtl="0" algn="l">
              <a:spcBef>
                <a:spcPts val="1500"/>
              </a:spcBef>
              <a:spcAft>
                <a:spcPts val="0"/>
              </a:spcAft>
              <a:buNone/>
            </a:pPr>
            <a:r>
              <a:t/>
            </a:r>
            <a:endParaRPr/>
          </a:p>
          <a:p>
            <a:pPr indent="0" lvl="0" marL="0" rtl="0" algn="l">
              <a:spcBef>
                <a:spcPts val="0"/>
              </a:spcBef>
              <a:spcAft>
                <a:spcPts val="0"/>
              </a:spcAft>
              <a:buNone/>
            </a:pPr>
            <a:r>
              <a:rPr lang="en-US"/>
              <a:t>45s</a:t>
            </a:r>
            <a:endParaRPr/>
          </a:p>
        </p:txBody>
      </p:sp>
      <p:sp>
        <p:nvSpPr>
          <p:cNvPr id="339" name="Google Shape;339;g1050c590bd4_8_1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050c590bd4_6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050c590bd4_6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45s</a:t>
            </a:r>
            <a:endParaRPr/>
          </a:p>
        </p:txBody>
      </p:sp>
      <p:sp>
        <p:nvSpPr>
          <p:cNvPr id="348" name="Google Shape;348;g1050c590bd4_6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50c590bd4_4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050c590bd4_4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1050c590bd4_4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050c590bd4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050c590bd4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2.5mins</a:t>
            </a:r>
            <a:endParaRPr/>
          </a:p>
        </p:txBody>
      </p:sp>
      <p:sp>
        <p:nvSpPr>
          <p:cNvPr id="363" name="Google Shape;363;g1050c590bd4_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0260d908e3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0260d908e3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2.5mins</a:t>
            </a:r>
            <a:endParaRPr/>
          </a:p>
        </p:txBody>
      </p:sp>
      <p:sp>
        <p:nvSpPr>
          <p:cNvPr id="390" name="Google Shape;390;g10260d908e3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9ecec012e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.75 mins</a:t>
            </a:r>
            <a:endParaRPr/>
          </a:p>
        </p:txBody>
      </p:sp>
      <p:sp>
        <p:nvSpPr>
          <p:cNvPr id="420" name="Google Shape;420;gf9ecec012e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f9ecec012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gf9ecec012e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3" name="Google Shape;443;gf9ecec012e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04a11addc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30s</a:t>
            </a:r>
            <a:endParaRPr/>
          </a:p>
        </p:txBody>
      </p:sp>
      <p:sp>
        <p:nvSpPr>
          <p:cNvPr id="62" name="Google Shape;62;g104a11addc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1 min Ment</a:t>
            </a:r>
            <a:endParaRPr/>
          </a:p>
        </p:txBody>
      </p:sp>
      <p:sp>
        <p:nvSpPr>
          <p:cNvPr id="92" name="Google Shape;9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90000"/>
              </a:lnSpc>
              <a:spcBef>
                <a:spcPts val="0"/>
              </a:spcBef>
              <a:spcAft>
                <a:spcPts val="0"/>
              </a:spcAft>
              <a:buClr>
                <a:srgbClr val="E32726"/>
              </a:buClr>
              <a:buSzPts val="1200"/>
              <a:buFont typeface="Open Sans"/>
              <a:buChar char="•"/>
            </a:pPr>
            <a:r>
              <a:rPr b="1" lang="en-US">
                <a:latin typeface="Open Sans"/>
                <a:ea typeface="Open Sans"/>
                <a:cs typeface="Open Sans"/>
                <a:sym typeface="Open Sans"/>
              </a:rPr>
              <a:t>Design a thermal solar collector</a:t>
            </a:r>
            <a:r>
              <a:rPr lang="en-US">
                <a:latin typeface="Open Sans"/>
                <a:ea typeface="Open Sans"/>
                <a:cs typeface="Open Sans"/>
                <a:sym typeface="Open Sans"/>
              </a:rPr>
              <a:t> capable of satisfying the heat load requirements of an average canadian household. This is roughly 225 Litres of hot water per day.</a:t>
            </a:r>
            <a:endParaRPr/>
          </a:p>
          <a:p>
            <a:pPr indent="0" lvl="0" marL="457200" rtl="0" algn="l">
              <a:lnSpc>
                <a:spcPct val="9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304800" lvl="0" marL="457200" rtl="0" algn="l">
              <a:lnSpc>
                <a:spcPct val="90000"/>
              </a:lnSpc>
              <a:spcBef>
                <a:spcPts val="0"/>
              </a:spcBef>
              <a:spcAft>
                <a:spcPts val="0"/>
              </a:spcAft>
              <a:buClr>
                <a:srgbClr val="E32726"/>
              </a:buClr>
              <a:buSzPts val="1200"/>
              <a:buFont typeface="Open Sans"/>
              <a:buChar char="•"/>
            </a:pPr>
            <a:r>
              <a:rPr b="1" lang="en-US">
                <a:latin typeface="Open Sans"/>
                <a:ea typeface="Open Sans"/>
                <a:cs typeface="Open Sans"/>
                <a:sym typeface="Open Sans"/>
              </a:rPr>
              <a:t>Perform a component matching analysis</a:t>
            </a:r>
            <a:r>
              <a:rPr lang="en-US">
                <a:latin typeface="Open Sans"/>
                <a:ea typeface="Open Sans"/>
                <a:cs typeface="Open Sans"/>
                <a:sym typeface="Open Sans"/>
              </a:rPr>
              <a:t> to design an integrated Solar Thermal Hot-water System, complete with all necessary control and data acquisition systems. </a:t>
            </a:r>
            <a:endParaRPr/>
          </a:p>
          <a:p>
            <a:pPr indent="0" lvl="0" marL="914400" rtl="0" algn="l">
              <a:lnSpc>
                <a:spcPct val="9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304800" lvl="0" marL="457200" rtl="0" algn="l">
              <a:lnSpc>
                <a:spcPct val="90000"/>
              </a:lnSpc>
              <a:spcBef>
                <a:spcPts val="0"/>
              </a:spcBef>
              <a:spcAft>
                <a:spcPts val="0"/>
              </a:spcAft>
              <a:buClr>
                <a:srgbClr val="E32726"/>
              </a:buClr>
              <a:buSzPts val="1200"/>
              <a:buFont typeface="Open Sans"/>
              <a:buChar char="•"/>
            </a:pPr>
            <a:r>
              <a:rPr b="1" lang="en-US">
                <a:latin typeface="Open Sans"/>
                <a:ea typeface="Open Sans"/>
                <a:cs typeface="Open Sans"/>
                <a:sym typeface="Open Sans"/>
              </a:rPr>
              <a:t>Assemble and test a working model </a:t>
            </a:r>
            <a:r>
              <a:rPr lang="en-US">
                <a:latin typeface="Open Sans"/>
                <a:ea typeface="Open Sans"/>
                <a:cs typeface="Open Sans"/>
                <a:sym typeface="Open Sans"/>
              </a:rPr>
              <a:t>to consolidate the system’s subcomponents and test them in the proposed design locale(Calgary).</a:t>
            </a:r>
            <a:endParaRPr/>
          </a:p>
          <a:p>
            <a:pPr indent="0" lvl="0" marL="457200" rtl="0" algn="l">
              <a:lnSpc>
                <a:spcPct val="9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304800" lvl="0" marL="457200" rtl="0" algn="l">
              <a:lnSpc>
                <a:spcPct val="90000"/>
              </a:lnSpc>
              <a:spcBef>
                <a:spcPts val="0"/>
              </a:spcBef>
              <a:spcAft>
                <a:spcPts val="0"/>
              </a:spcAft>
              <a:buClr>
                <a:srgbClr val="E32726"/>
              </a:buClr>
              <a:buSzPts val="1200"/>
              <a:buFont typeface="Open Sans"/>
              <a:buChar char="•"/>
            </a:pPr>
            <a:r>
              <a:rPr b="1" lang="en-US">
                <a:latin typeface="Open Sans"/>
                <a:ea typeface="Open Sans"/>
                <a:cs typeface="Open Sans"/>
                <a:sym typeface="Open Sans"/>
              </a:rPr>
              <a:t>Validate  quantifiable and measurable goals:</a:t>
            </a:r>
            <a:endParaRPr/>
          </a:p>
          <a:p>
            <a:pPr indent="-304800" lvl="2" marL="1371600" rtl="0" algn="l">
              <a:lnSpc>
                <a:spcPct val="90000"/>
              </a:lnSpc>
              <a:spcBef>
                <a:spcPts val="0"/>
              </a:spcBef>
              <a:spcAft>
                <a:spcPts val="0"/>
              </a:spcAft>
              <a:buClr>
                <a:srgbClr val="8B857B"/>
              </a:buClr>
              <a:buSzPts val="1200"/>
              <a:buFont typeface="Open Sans"/>
              <a:buChar char="•"/>
            </a:pPr>
            <a:r>
              <a:rPr lang="en-US">
                <a:latin typeface="Open Sans"/>
                <a:ea typeface="Open Sans"/>
                <a:cs typeface="Open Sans"/>
                <a:sym typeface="Open Sans"/>
              </a:rPr>
              <a:t>Do we achieve  our design goals (225 L) with a reasonable COP?</a:t>
            </a:r>
            <a:endParaRPr/>
          </a:p>
          <a:p>
            <a:pPr indent="-304800" lvl="2" marL="1371600" rtl="0" algn="l">
              <a:lnSpc>
                <a:spcPct val="90000"/>
              </a:lnSpc>
              <a:spcBef>
                <a:spcPts val="0"/>
              </a:spcBef>
              <a:spcAft>
                <a:spcPts val="0"/>
              </a:spcAft>
              <a:buClr>
                <a:srgbClr val="8B857B"/>
              </a:buClr>
              <a:buSzPts val="1200"/>
              <a:buFont typeface="Open Sans"/>
              <a:buChar char="•"/>
            </a:pPr>
            <a:r>
              <a:rPr lang="en-US">
                <a:latin typeface="Open Sans"/>
                <a:ea typeface="Open Sans"/>
                <a:cs typeface="Open Sans"/>
                <a:sym typeface="Open Sans"/>
              </a:rPr>
              <a:t>Do the Return on Investment and societal shift to renewables  justify the proposed system?</a:t>
            </a:r>
            <a:endParaRPr>
              <a:latin typeface="Open Sans"/>
              <a:ea typeface="Open Sans"/>
              <a:cs typeface="Open Sans"/>
              <a:sym typeface="Open Sans"/>
            </a:endParaRPr>
          </a:p>
          <a:p>
            <a:pPr indent="0" lvl="0" marL="0" rtl="0" algn="l">
              <a:lnSpc>
                <a:spcPct val="90000"/>
              </a:lnSpc>
              <a:spcBef>
                <a:spcPts val="0"/>
              </a:spcBef>
              <a:spcAft>
                <a:spcPts val="0"/>
              </a:spcAft>
              <a:buSzPts val="1400"/>
              <a:buNone/>
            </a:pPr>
            <a:r>
              <a:t/>
            </a:r>
            <a:endParaRPr>
              <a:latin typeface="Open Sans"/>
              <a:ea typeface="Open Sans"/>
              <a:cs typeface="Open Sans"/>
              <a:sym typeface="Open Sans"/>
            </a:endParaRPr>
          </a:p>
          <a:p>
            <a:pPr indent="0" lvl="0" marL="0" rtl="0" algn="l">
              <a:lnSpc>
                <a:spcPct val="90000"/>
              </a:lnSpc>
              <a:spcBef>
                <a:spcPts val="0"/>
              </a:spcBef>
              <a:spcAft>
                <a:spcPts val="0"/>
              </a:spcAft>
              <a:buSzPts val="1400"/>
              <a:buNone/>
            </a:pPr>
            <a:r>
              <a:rPr lang="en-US">
                <a:latin typeface="Open Sans"/>
                <a:ea typeface="Open Sans"/>
                <a:cs typeface="Open Sans"/>
                <a:sym typeface="Open Sans"/>
              </a:rPr>
              <a:t>30-45 s</a:t>
            </a:r>
            <a:endParaRPr>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f9ecec012e_4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gf9ecec012e_4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rPr b="0" i="0" lang="en-US" sz="1800" u="none" strike="noStrike">
                <a:solidFill>
                  <a:srgbClr val="000000"/>
                </a:solidFill>
                <a:latin typeface="Calibri"/>
                <a:ea typeface="Calibri"/>
                <a:cs typeface="Calibri"/>
                <a:sym typeface="Calibri"/>
              </a:rPr>
              <a:t>We aim to have the first iteration of the collector design along with top 3 of each component chosen by November 15, 2021 so that we can have our final design completed with all of the final components selected by December 1, 2021. From here, we aim to have a completed bi</a:t>
            </a:r>
            <a:r>
              <a:rPr lang="en-US" sz="1800">
                <a:solidFill>
                  <a:srgbClr val="000000"/>
                </a:solidFill>
              </a:rPr>
              <a:t>ll of materials</a:t>
            </a:r>
            <a:r>
              <a:rPr b="0" i="0" lang="en-US" sz="1800" u="none" strike="noStrike">
                <a:solidFill>
                  <a:srgbClr val="000000"/>
                </a:solidFill>
                <a:latin typeface="Calibri"/>
                <a:ea typeface="Calibri"/>
                <a:cs typeface="Calibri"/>
                <a:sym typeface="Calibri"/>
              </a:rPr>
              <a:t> </a:t>
            </a:r>
            <a:r>
              <a:rPr lang="en-US" sz="1800">
                <a:solidFill>
                  <a:srgbClr val="000000"/>
                </a:solidFill>
              </a:rPr>
              <a:t>so we are able to order all parts by</a:t>
            </a:r>
            <a:r>
              <a:rPr b="0" i="0" lang="en-US" sz="1800" u="none" strike="noStrike">
                <a:solidFill>
                  <a:srgbClr val="000000"/>
                </a:solidFill>
                <a:latin typeface="Calibri"/>
                <a:ea typeface="Calibri"/>
                <a:cs typeface="Calibri"/>
                <a:sym typeface="Calibri"/>
              </a:rPr>
              <a:t> December 10 </a:t>
            </a:r>
            <a:r>
              <a:rPr lang="en-US" sz="1800">
                <a:solidFill>
                  <a:srgbClr val="000000"/>
                </a:solidFill>
              </a:rPr>
              <a:t>giving</a:t>
            </a:r>
            <a:r>
              <a:rPr b="0" i="0" lang="en-US" sz="1800" u="none" strike="noStrike">
                <a:solidFill>
                  <a:srgbClr val="000000"/>
                </a:solidFill>
                <a:latin typeface="Calibri"/>
                <a:ea typeface="Calibri"/>
                <a:cs typeface="Calibri"/>
                <a:sym typeface="Calibri"/>
              </a:rPr>
              <a:t> us </a:t>
            </a:r>
            <a:r>
              <a:rPr lang="en-US" sz="1800">
                <a:solidFill>
                  <a:srgbClr val="000000"/>
                </a:solidFill>
              </a:rPr>
              <a:t>about an 8-week </a:t>
            </a:r>
            <a:r>
              <a:rPr b="0" i="0" lang="en-US" sz="1800" u="none" strike="noStrike">
                <a:solidFill>
                  <a:srgbClr val="000000"/>
                </a:solidFill>
                <a:latin typeface="Calibri"/>
                <a:ea typeface="Calibri"/>
                <a:cs typeface="Calibri"/>
                <a:sym typeface="Calibri"/>
              </a:rPr>
              <a:t>lead time</a:t>
            </a:r>
            <a:r>
              <a:rPr lang="en-US" sz="1800">
                <a:solidFill>
                  <a:srgbClr val="000000"/>
                </a:solidFill>
              </a:rPr>
              <a:t>. We hope to receive our parts by the first to second week of February giving us 3-4 weeks to </a:t>
            </a:r>
            <a:r>
              <a:rPr b="0" i="0" lang="en-US" sz="1800" u="none" strike="noStrike">
                <a:solidFill>
                  <a:srgbClr val="000000"/>
                </a:solidFill>
                <a:latin typeface="Calibri"/>
                <a:ea typeface="Calibri"/>
                <a:cs typeface="Calibri"/>
                <a:sym typeface="Calibri"/>
              </a:rPr>
              <a:t>get our prototype ready. We hope to begin testing of our prototype by March 1, 2022.</a:t>
            </a:r>
            <a:endParaRPr b="0"/>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45s</a:t>
            </a:r>
            <a:br>
              <a:rPr lang="en-US"/>
            </a:b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4da65a76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4da65a769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20sec</a:t>
            </a:r>
            <a:endParaRPr/>
          </a:p>
        </p:txBody>
      </p:sp>
      <p:sp>
        <p:nvSpPr>
          <p:cNvPr id="166" name="Google Shape;166;g104da65a769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260d908e3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260d908e3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1.5 mins????</a:t>
            </a:r>
            <a:endParaRPr/>
          </a:p>
        </p:txBody>
      </p:sp>
      <p:sp>
        <p:nvSpPr>
          <p:cNvPr id="175" name="Google Shape;175;g10260d908e3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260d908e3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0260d908e3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5 mins</a:t>
            </a:r>
            <a:endParaRPr/>
          </a:p>
        </p:txBody>
      </p:sp>
      <p:sp>
        <p:nvSpPr>
          <p:cNvPr id="247" name="Google Shape;247;g10260d908e3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50c590bd4_6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50c590bd4_6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1 min</a:t>
            </a:r>
            <a:endParaRPr/>
          </a:p>
        </p:txBody>
      </p:sp>
      <p:sp>
        <p:nvSpPr>
          <p:cNvPr id="320" name="Google Shape;320;g1050c590bd4_6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10"/>
          <p:cNvSpPr txBox="1"/>
          <p:nvPr>
            <p:ph type="ctrTitle"/>
          </p:nvPr>
        </p:nvSpPr>
        <p:spPr>
          <a:xfrm>
            <a:off x="552668" y="481913"/>
            <a:ext cx="7841294" cy="1884405"/>
          </a:xfrm>
          <a:prstGeom prst="rect">
            <a:avLst/>
          </a:prstGeom>
          <a:noFill/>
          <a:ln>
            <a:noFill/>
          </a:ln>
        </p:spPr>
        <p:txBody>
          <a:bodyPr anchorCtr="0" anchor="b" bIns="45700" lIns="91425" spcFirstLastPara="1" rIns="91425" wrap="square" tIns="45700">
            <a:normAutofit/>
          </a:bodyPr>
          <a:lstStyle>
            <a:lvl1pPr lvl="0" marR="0" rtl="0" algn="l">
              <a:lnSpc>
                <a:spcPct val="104166"/>
              </a:lnSpc>
              <a:spcBef>
                <a:spcPts val="0"/>
              </a:spcBef>
              <a:spcAft>
                <a:spcPts val="0"/>
              </a:spcAft>
              <a:buClr>
                <a:schemeClr val="accent1"/>
              </a:buClr>
              <a:buSzPts val="4800"/>
              <a:buFont typeface="Calibri"/>
              <a:buNone/>
              <a:defRPr b="1" i="0" sz="4800" u="none" cap="none" strike="noStrike">
                <a:solidFill>
                  <a:schemeClr val="accen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10"/>
          <p:cNvSpPr txBox="1"/>
          <p:nvPr>
            <p:ph idx="1" type="subTitle"/>
          </p:nvPr>
        </p:nvSpPr>
        <p:spPr>
          <a:xfrm>
            <a:off x="552668" y="2366318"/>
            <a:ext cx="7841294" cy="939114"/>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10"/>
          <p:cNvSpPr txBox="1"/>
          <p:nvPr>
            <p:ph idx="2" type="body"/>
          </p:nvPr>
        </p:nvSpPr>
        <p:spPr>
          <a:xfrm>
            <a:off x="552668" y="3305432"/>
            <a:ext cx="6367116" cy="1186859"/>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14285"/>
              </a:lnSpc>
              <a:spcBef>
                <a:spcPts val="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 name="Google Shape;15;p10"/>
          <p:cNvSpPr txBox="1"/>
          <p:nvPr>
            <p:ph idx="3" type="body"/>
          </p:nvPr>
        </p:nvSpPr>
        <p:spPr>
          <a:xfrm>
            <a:off x="552668" y="4492291"/>
            <a:ext cx="3487991" cy="521874"/>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0"/>
              </a:spcBef>
              <a:spcAft>
                <a:spcPts val="0"/>
              </a:spcAft>
              <a:buClr>
                <a:schemeClr val="accent3"/>
              </a:buClr>
              <a:buSzPts val="1000"/>
              <a:buFont typeface="Arial"/>
              <a:buNone/>
              <a:defRPr b="1" i="0" sz="1000" u="none" cap="none" strike="noStrike">
                <a:solidFill>
                  <a:schemeClr val="accent3"/>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 name="Google Shape;16;p1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dk1"/>
                </a:solidFill>
                <a:latin typeface="Calibri"/>
                <a:ea typeface="Calibri"/>
                <a:cs typeface="Calibri"/>
                <a:sym typeface="Calibri"/>
              </a:defRPr>
            </a:lvl1pPr>
            <a:lvl2pPr lvl="1">
              <a:buNone/>
              <a:defRPr>
                <a:solidFill>
                  <a:schemeClr val="dk1"/>
                </a:solidFill>
                <a:latin typeface="Calibri"/>
                <a:ea typeface="Calibri"/>
                <a:cs typeface="Calibri"/>
                <a:sym typeface="Calibri"/>
              </a:defRPr>
            </a:lvl2pPr>
            <a:lvl3pPr lvl="2">
              <a:buNone/>
              <a:defRPr>
                <a:solidFill>
                  <a:schemeClr val="dk1"/>
                </a:solidFill>
                <a:latin typeface="Calibri"/>
                <a:ea typeface="Calibri"/>
                <a:cs typeface="Calibri"/>
                <a:sym typeface="Calibri"/>
              </a:defRPr>
            </a:lvl3pPr>
            <a:lvl4pPr lvl="3">
              <a:buNone/>
              <a:defRPr>
                <a:solidFill>
                  <a:schemeClr val="dk1"/>
                </a:solidFill>
                <a:latin typeface="Calibri"/>
                <a:ea typeface="Calibri"/>
                <a:cs typeface="Calibri"/>
                <a:sym typeface="Calibri"/>
              </a:defRPr>
            </a:lvl4pPr>
            <a:lvl5pPr lvl="4">
              <a:buNone/>
              <a:defRPr>
                <a:solidFill>
                  <a:schemeClr val="dk1"/>
                </a:solidFill>
                <a:latin typeface="Calibri"/>
                <a:ea typeface="Calibri"/>
                <a:cs typeface="Calibri"/>
                <a:sym typeface="Calibri"/>
              </a:defRPr>
            </a:lvl5pPr>
            <a:lvl6pPr lvl="5">
              <a:buNone/>
              <a:defRPr>
                <a:solidFill>
                  <a:schemeClr val="dk1"/>
                </a:solidFill>
                <a:latin typeface="Calibri"/>
                <a:ea typeface="Calibri"/>
                <a:cs typeface="Calibri"/>
                <a:sym typeface="Calibri"/>
              </a:defRPr>
            </a:lvl6pPr>
            <a:lvl7pPr lvl="6">
              <a:buNone/>
              <a:defRPr>
                <a:solidFill>
                  <a:schemeClr val="dk1"/>
                </a:solidFill>
                <a:latin typeface="Calibri"/>
                <a:ea typeface="Calibri"/>
                <a:cs typeface="Calibri"/>
                <a:sym typeface="Calibri"/>
              </a:defRPr>
            </a:lvl7pPr>
            <a:lvl8pPr lvl="7">
              <a:buNone/>
              <a:defRPr>
                <a:solidFill>
                  <a:schemeClr val="dk1"/>
                </a:solidFill>
                <a:latin typeface="Calibri"/>
                <a:ea typeface="Calibri"/>
                <a:cs typeface="Calibri"/>
                <a:sym typeface="Calibri"/>
              </a:defRPr>
            </a:lvl8pPr>
            <a:lvl9pPr lvl="8">
              <a:buNone/>
              <a:defRPr>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photo with text">
  <p:cSld name="Single photo with tex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13"/>
          <p:cNvSpPr/>
          <p:nvPr>
            <p:ph idx="2" type="pic"/>
          </p:nvPr>
        </p:nvSpPr>
        <p:spPr>
          <a:xfrm>
            <a:off x="933864" y="1773021"/>
            <a:ext cx="3938587" cy="3938587"/>
          </a:xfrm>
          <a:prstGeom prst="rect">
            <a:avLst/>
          </a:prstGeom>
          <a:noFill/>
          <a:ln>
            <a:noFill/>
          </a:ln>
        </p:spPr>
      </p:sp>
      <p:sp>
        <p:nvSpPr>
          <p:cNvPr id="19" name="Google Shape;19;p13"/>
          <p:cNvSpPr txBox="1"/>
          <p:nvPr>
            <p:ph idx="1" type="body"/>
          </p:nvPr>
        </p:nvSpPr>
        <p:spPr>
          <a:xfrm>
            <a:off x="5347569" y="1773021"/>
            <a:ext cx="6013537" cy="3938587"/>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accent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rgbClr val="FBB03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8B857B"/>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accent3"/>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accent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p13"/>
          <p:cNvSpPr txBox="1"/>
          <p:nvPr>
            <p:ph idx="12" type="sldNum"/>
          </p:nvPr>
        </p:nvSpPr>
        <p:spPr>
          <a:xfrm>
            <a:off x="9146427" y="6380538"/>
            <a:ext cx="27432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 name="Google Shape;21;p13"/>
          <p:cNvSpPr txBox="1"/>
          <p:nvPr>
            <p:ph type="title"/>
          </p:nvPr>
        </p:nvSpPr>
        <p:spPr>
          <a:xfrm>
            <a:off x="562628" y="463968"/>
            <a:ext cx="9724372" cy="1033398"/>
          </a:xfrm>
          <a:prstGeom prst="rect">
            <a:avLst/>
          </a:prstGeom>
          <a:noFill/>
          <a:ln>
            <a:noFill/>
          </a:ln>
        </p:spPr>
        <p:txBody>
          <a:bodyPr anchorCtr="0" anchor="ctr" bIns="45700" lIns="91425" spcFirstLastPara="1" rIns="91425" wrap="square" tIns="45700">
            <a:normAutofit/>
          </a:bodyPr>
          <a:lstStyle>
            <a:lvl1pPr lvl="0" marR="0" rtl="0" algn="l">
              <a:lnSpc>
                <a:spcPct val="105555"/>
              </a:lnSpc>
              <a:spcBef>
                <a:spcPts val="0"/>
              </a:spcBef>
              <a:spcAft>
                <a:spcPts val="0"/>
              </a:spcAft>
              <a:buClr>
                <a:schemeClr val="accent1"/>
              </a:buClr>
              <a:buSzPts val="3600"/>
              <a:buFont typeface="Calibri"/>
              <a:buNone/>
              <a:defRPr b="1" i="0" sz="3600" u="none" cap="none" strike="noStrike">
                <a:solidFill>
                  <a:schemeClr val="accen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17"/>
          <p:cNvSpPr txBox="1"/>
          <p:nvPr>
            <p:ph type="title"/>
          </p:nvPr>
        </p:nvSpPr>
        <p:spPr>
          <a:xfrm>
            <a:off x="609600" y="547633"/>
            <a:ext cx="10972800" cy="641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500"/>
              <a:buFont typeface="Arial"/>
              <a:buNone/>
              <a:defRPr b="0" i="0" sz="3333"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500"/>
              <a:buFont typeface="Arial"/>
              <a:buNone/>
              <a:defRPr b="0" i="0" sz="3333"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500"/>
              <a:buFont typeface="Arial"/>
              <a:buNone/>
              <a:defRPr b="0" i="0" sz="3333"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500"/>
              <a:buFont typeface="Arial"/>
              <a:buNone/>
              <a:defRPr b="0" i="0" sz="3333"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500"/>
              <a:buFont typeface="Arial"/>
              <a:buNone/>
              <a:defRPr b="0" i="0" sz="3333"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500"/>
              <a:buFont typeface="Arial"/>
              <a:buNone/>
              <a:defRPr b="0" i="0" sz="3333"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500"/>
              <a:buFont typeface="Arial"/>
              <a:buNone/>
              <a:defRPr b="0" i="0" sz="3333"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500"/>
              <a:buFont typeface="Arial"/>
              <a:buNone/>
              <a:defRPr b="0" i="0" sz="3333"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500"/>
              <a:buFont typeface="Arial"/>
              <a:buNone/>
              <a:defRPr b="0" i="0" sz="3333" u="none" cap="none" strike="noStrike">
                <a:solidFill>
                  <a:srgbClr val="000000"/>
                </a:solidFill>
                <a:latin typeface="Arial"/>
                <a:ea typeface="Arial"/>
                <a:cs typeface="Arial"/>
                <a:sym typeface="Arial"/>
              </a:defRPr>
            </a:lvl9pPr>
          </a:lstStyle>
          <a:p/>
        </p:txBody>
      </p:sp>
      <p:sp>
        <p:nvSpPr>
          <p:cNvPr id="24" name="Google Shape;24;p1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11"/>
          <p:cNvSpPr txBox="1"/>
          <p:nvPr>
            <p:ph type="title"/>
          </p:nvPr>
        </p:nvSpPr>
        <p:spPr>
          <a:xfrm>
            <a:off x="562628" y="463968"/>
            <a:ext cx="9724372" cy="1033398"/>
          </a:xfrm>
          <a:prstGeom prst="rect">
            <a:avLst/>
          </a:prstGeom>
          <a:noFill/>
          <a:ln>
            <a:noFill/>
          </a:ln>
        </p:spPr>
        <p:txBody>
          <a:bodyPr anchorCtr="0" anchor="ctr" bIns="45700" lIns="91425" spcFirstLastPara="1" rIns="91425" wrap="square" tIns="45700">
            <a:normAutofit/>
          </a:bodyPr>
          <a:lstStyle>
            <a:lvl1pPr lvl="0" marR="0" rtl="0" algn="l">
              <a:lnSpc>
                <a:spcPct val="105555"/>
              </a:lnSpc>
              <a:spcBef>
                <a:spcPts val="0"/>
              </a:spcBef>
              <a:spcAft>
                <a:spcPts val="0"/>
              </a:spcAft>
              <a:buClr>
                <a:schemeClr val="accent1"/>
              </a:buClr>
              <a:buSzPts val="3600"/>
              <a:buFont typeface="Calibri"/>
              <a:buNone/>
              <a:defRPr b="1" i="0" sz="3600" u="none" cap="none" strike="noStrike">
                <a:solidFill>
                  <a:schemeClr val="accen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11"/>
          <p:cNvSpPr txBox="1"/>
          <p:nvPr>
            <p:ph idx="1" type="body"/>
          </p:nvPr>
        </p:nvSpPr>
        <p:spPr>
          <a:xfrm>
            <a:off x="562628" y="1773195"/>
            <a:ext cx="9724372" cy="411566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E32726"/>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rgbClr val="FBB03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rgbClr val="8B857B"/>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accent3"/>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accent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11"/>
          <p:cNvSpPr txBox="1"/>
          <p:nvPr>
            <p:ph idx="12" type="sldNum"/>
          </p:nvPr>
        </p:nvSpPr>
        <p:spPr>
          <a:xfrm>
            <a:off x="9146427" y="6380538"/>
            <a:ext cx="27432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70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ding slide">
  <p:cSld name="Concluding slide">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15"/>
          <p:cNvSpPr txBox="1"/>
          <p:nvPr>
            <p:ph type="ctrTitle"/>
          </p:nvPr>
        </p:nvSpPr>
        <p:spPr>
          <a:xfrm>
            <a:off x="713306" y="259491"/>
            <a:ext cx="8115597" cy="1928468"/>
          </a:xfrm>
          <a:prstGeom prst="rect">
            <a:avLst/>
          </a:prstGeom>
          <a:noFill/>
          <a:ln>
            <a:noFill/>
          </a:ln>
        </p:spPr>
        <p:txBody>
          <a:bodyPr anchorCtr="0" anchor="b" bIns="45700" lIns="91425" spcFirstLastPara="1" rIns="91425" wrap="square" tIns="45700">
            <a:normAutofit/>
          </a:bodyPr>
          <a:lstStyle>
            <a:lvl1pPr lvl="0" marR="0" rtl="0" algn="l">
              <a:lnSpc>
                <a:spcPct val="105555"/>
              </a:lnSpc>
              <a:spcBef>
                <a:spcPts val="0"/>
              </a:spcBef>
              <a:spcAft>
                <a:spcPts val="0"/>
              </a:spcAft>
              <a:buClr>
                <a:schemeClr val="accent1"/>
              </a:buClr>
              <a:buSzPts val="3600"/>
              <a:buFont typeface="Calibri"/>
              <a:buNone/>
              <a:defRPr b="1" i="0" sz="3600" u="none" cap="none" strike="noStrike">
                <a:solidFill>
                  <a:schemeClr val="accen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1" name="Google Shape;31;p15"/>
          <p:cNvSpPr txBox="1"/>
          <p:nvPr>
            <p:ph idx="1" type="subTitle"/>
          </p:nvPr>
        </p:nvSpPr>
        <p:spPr>
          <a:xfrm>
            <a:off x="713306" y="2203160"/>
            <a:ext cx="8115597" cy="780997"/>
          </a:xfrm>
          <a:prstGeom prst="rect">
            <a:avLst/>
          </a:prstGeom>
          <a:noFill/>
          <a:ln>
            <a:noFill/>
          </a:ln>
        </p:spPr>
        <p:txBody>
          <a:bodyPr anchorCtr="0" anchor="t" bIns="45700" lIns="91425" spcFirstLastPara="1" rIns="91425" wrap="square" tIns="45700">
            <a:noAutofit/>
          </a:bodyPr>
          <a:lstStyle>
            <a:lvl1pPr lvl="0" marR="0" rtl="0" algn="l">
              <a:lnSpc>
                <a:spcPct val="108333"/>
              </a:lnSpc>
              <a:spcBef>
                <a:spcPts val="0"/>
              </a:spcBef>
              <a:spcAft>
                <a:spcPts val="0"/>
              </a:spcAft>
              <a:buClr>
                <a:schemeClr val="accent3"/>
              </a:buClr>
              <a:buSzPts val="2400"/>
              <a:buFont typeface="Arial"/>
              <a:buNone/>
              <a:defRPr b="1" i="0" sz="2400" u="none" cap="none" strike="noStrike">
                <a:solidFill>
                  <a:schemeClr val="accent3"/>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32" name="Google Shape;32;p15"/>
          <p:cNvSpPr txBox="1"/>
          <p:nvPr>
            <p:ph idx="2" type="body"/>
          </p:nvPr>
        </p:nvSpPr>
        <p:spPr>
          <a:xfrm>
            <a:off x="713307" y="3002203"/>
            <a:ext cx="6478326" cy="1468879"/>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11111"/>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Google Shape;33;p1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dk1"/>
                </a:solidFill>
                <a:latin typeface="Calibri"/>
                <a:ea typeface="Calibri"/>
                <a:cs typeface="Calibri"/>
                <a:sym typeface="Calibri"/>
              </a:defRPr>
            </a:lvl1pPr>
            <a:lvl2pPr lvl="1">
              <a:buNone/>
              <a:defRPr>
                <a:solidFill>
                  <a:schemeClr val="dk1"/>
                </a:solidFill>
                <a:latin typeface="Calibri"/>
                <a:ea typeface="Calibri"/>
                <a:cs typeface="Calibri"/>
                <a:sym typeface="Calibri"/>
              </a:defRPr>
            </a:lvl2pPr>
            <a:lvl3pPr lvl="2">
              <a:buNone/>
              <a:defRPr>
                <a:solidFill>
                  <a:schemeClr val="dk1"/>
                </a:solidFill>
                <a:latin typeface="Calibri"/>
                <a:ea typeface="Calibri"/>
                <a:cs typeface="Calibri"/>
                <a:sym typeface="Calibri"/>
              </a:defRPr>
            </a:lvl3pPr>
            <a:lvl4pPr lvl="3">
              <a:buNone/>
              <a:defRPr>
                <a:solidFill>
                  <a:schemeClr val="dk1"/>
                </a:solidFill>
                <a:latin typeface="Calibri"/>
                <a:ea typeface="Calibri"/>
                <a:cs typeface="Calibri"/>
                <a:sym typeface="Calibri"/>
              </a:defRPr>
            </a:lvl4pPr>
            <a:lvl5pPr lvl="4">
              <a:buNone/>
              <a:defRPr>
                <a:solidFill>
                  <a:schemeClr val="dk1"/>
                </a:solidFill>
                <a:latin typeface="Calibri"/>
                <a:ea typeface="Calibri"/>
                <a:cs typeface="Calibri"/>
                <a:sym typeface="Calibri"/>
              </a:defRPr>
            </a:lvl5pPr>
            <a:lvl6pPr lvl="5">
              <a:buNone/>
              <a:defRPr>
                <a:solidFill>
                  <a:schemeClr val="dk1"/>
                </a:solidFill>
                <a:latin typeface="Calibri"/>
                <a:ea typeface="Calibri"/>
                <a:cs typeface="Calibri"/>
                <a:sym typeface="Calibri"/>
              </a:defRPr>
            </a:lvl6pPr>
            <a:lvl7pPr lvl="6">
              <a:buNone/>
              <a:defRPr>
                <a:solidFill>
                  <a:schemeClr val="dk1"/>
                </a:solidFill>
                <a:latin typeface="Calibri"/>
                <a:ea typeface="Calibri"/>
                <a:cs typeface="Calibri"/>
                <a:sym typeface="Calibri"/>
              </a:defRPr>
            </a:lvl7pPr>
            <a:lvl8pPr lvl="7">
              <a:buNone/>
              <a:defRPr>
                <a:solidFill>
                  <a:schemeClr val="dk1"/>
                </a:solidFill>
                <a:latin typeface="Calibri"/>
                <a:ea typeface="Calibri"/>
                <a:cs typeface="Calibri"/>
                <a:sym typeface="Calibri"/>
              </a:defRPr>
            </a:lvl8pPr>
            <a:lvl9pPr lvl="8">
              <a:buNone/>
              <a:defRPr>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photo with text">
  <p:cSld name="Double photo with text">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12"/>
          <p:cNvSpPr/>
          <p:nvPr>
            <p:ph idx="2" type="pic"/>
          </p:nvPr>
        </p:nvSpPr>
        <p:spPr>
          <a:xfrm>
            <a:off x="1211358" y="1655241"/>
            <a:ext cx="3982602" cy="2222782"/>
          </a:xfrm>
          <a:prstGeom prst="rect">
            <a:avLst/>
          </a:prstGeom>
          <a:noFill/>
          <a:ln>
            <a:noFill/>
          </a:ln>
        </p:spPr>
      </p:sp>
      <p:sp>
        <p:nvSpPr>
          <p:cNvPr id="36" name="Google Shape;36;p12"/>
          <p:cNvSpPr txBox="1"/>
          <p:nvPr>
            <p:ph idx="1" type="body"/>
          </p:nvPr>
        </p:nvSpPr>
        <p:spPr>
          <a:xfrm>
            <a:off x="1211358" y="4202482"/>
            <a:ext cx="3995802" cy="1835063"/>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000"/>
              </a:spcBef>
              <a:spcAft>
                <a:spcPts val="0"/>
              </a:spcAft>
              <a:buClr>
                <a:schemeClr val="accent1"/>
              </a:buClr>
              <a:buSzPts val="2000"/>
              <a:buFont typeface="Arial"/>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rgbClr val="FBB031"/>
              </a:buClr>
              <a:buSzPts val="1800"/>
              <a:buFont typeface="Arial"/>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rgbClr val="8B857B"/>
              </a:buClr>
              <a:buSzPts val="1600"/>
              <a:buFont typeface="Arial"/>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accent3"/>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5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p12"/>
          <p:cNvSpPr/>
          <p:nvPr>
            <p:ph idx="3" type="pic"/>
          </p:nvPr>
        </p:nvSpPr>
        <p:spPr>
          <a:xfrm>
            <a:off x="6984841" y="1655241"/>
            <a:ext cx="3982602" cy="2222782"/>
          </a:xfrm>
          <a:prstGeom prst="rect">
            <a:avLst/>
          </a:prstGeom>
          <a:noFill/>
          <a:ln>
            <a:noFill/>
          </a:ln>
        </p:spPr>
      </p:sp>
      <p:cxnSp>
        <p:nvCxnSpPr>
          <p:cNvPr id="38" name="Google Shape;38;p12"/>
          <p:cNvCxnSpPr/>
          <p:nvPr/>
        </p:nvCxnSpPr>
        <p:spPr>
          <a:xfrm>
            <a:off x="6096000" y="1551313"/>
            <a:ext cx="0" cy="4653420"/>
          </a:xfrm>
          <a:prstGeom prst="straightConnector1">
            <a:avLst/>
          </a:prstGeom>
          <a:noFill/>
          <a:ln cap="flat" cmpd="sng" w="9525">
            <a:solidFill>
              <a:schemeClr val="dk2"/>
            </a:solidFill>
            <a:prstDash val="solid"/>
            <a:miter lim="800000"/>
            <a:headEnd len="sm" w="sm" type="none"/>
            <a:tailEnd len="sm" w="sm" type="none"/>
          </a:ln>
        </p:spPr>
      </p:cxnSp>
      <p:sp>
        <p:nvSpPr>
          <p:cNvPr id="39" name="Google Shape;39;p12"/>
          <p:cNvSpPr txBox="1"/>
          <p:nvPr>
            <p:ph idx="4" type="body"/>
          </p:nvPr>
        </p:nvSpPr>
        <p:spPr>
          <a:xfrm>
            <a:off x="6984841" y="4202482"/>
            <a:ext cx="3995802" cy="1835063"/>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000"/>
              </a:spcBef>
              <a:spcAft>
                <a:spcPts val="0"/>
              </a:spcAft>
              <a:buClr>
                <a:schemeClr val="accent1"/>
              </a:buClr>
              <a:buSzPts val="2000"/>
              <a:buFont typeface="Arial"/>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rgbClr val="FBB031"/>
              </a:buClr>
              <a:buSzPts val="1800"/>
              <a:buFont typeface="Arial"/>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rgbClr val="8B857B"/>
              </a:buClr>
              <a:buSzPts val="1600"/>
              <a:buFont typeface="Arial"/>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accent3"/>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500"/>
              </a:spcBef>
              <a:spcAft>
                <a:spcPts val="0"/>
              </a:spcAft>
              <a:buClr>
                <a:schemeClr val="accent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12"/>
          <p:cNvSpPr txBox="1"/>
          <p:nvPr>
            <p:ph idx="12" type="sldNum"/>
          </p:nvPr>
        </p:nvSpPr>
        <p:spPr>
          <a:xfrm>
            <a:off x="9146427" y="6380538"/>
            <a:ext cx="27432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12"/>
          <p:cNvSpPr txBox="1"/>
          <p:nvPr>
            <p:ph type="title"/>
          </p:nvPr>
        </p:nvSpPr>
        <p:spPr>
          <a:xfrm>
            <a:off x="562628" y="463968"/>
            <a:ext cx="9724372" cy="1033398"/>
          </a:xfrm>
          <a:prstGeom prst="rect">
            <a:avLst/>
          </a:prstGeom>
          <a:noFill/>
          <a:ln>
            <a:noFill/>
          </a:ln>
        </p:spPr>
        <p:txBody>
          <a:bodyPr anchorCtr="0" anchor="ctr" bIns="45700" lIns="91425" spcFirstLastPara="1" rIns="91425" wrap="square" tIns="45700">
            <a:normAutofit/>
          </a:bodyPr>
          <a:lstStyle>
            <a:lvl1pPr lvl="0" marR="0" rtl="0" algn="l">
              <a:lnSpc>
                <a:spcPct val="105555"/>
              </a:lnSpc>
              <a:spcBef>
                <a:spcPts val="0"/>
              </a:spcBef>
              <a:spcAft>
                <a:spcPts val="0"/>
              </a:spcAft>
              <a:buClr>
                <a:schemeClr val="accent1"/>
              </a:buClr>
              <a:buSzPts val="3600"/>
              <a:buFont typeface="Calibri"/>
              <a:buNone/>
              <a:defRPr b="1" i="0" sz="3600" u="none" cap="none" strike="noStrike">
                <a:solidFill>
                  <a:schemeClr val="accen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lide">
  <p:cSld name="Statement slide">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4"/>
          <p:cNvSpPr txBox="1"/>
          <p:nvPr>
            <p:ph idx="1" type="body"/>
          </p:nvPr>
        </p:nvSpPr>
        <p:spPr>
          <a:xfrm>
            <a:off x="3589638" y="1118286"/>
            <a:ext cx="7271951" cy="477588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4166"/>
              </a:lnSpc>
              <a:spcBef>
                <a:spcPts val="0"/>
              </a:spcBef>
              <a:spcAft>
                <a:spcPts val="0"/>
              </a:spcAft>
              <a:buClr>
                <a:schemeClr val="accent1"/>
              </a:buClr>
              <a:buSzPts val="4800"/>
              <a:buFont typeface="Arial"/>
              <a:buNone/>
              <a:defRPr b="1" i="0" sz="4800" u="none" cap="none" strike="noStrike">
                <a:solidFill>
                  <a:schemeClr val="accen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1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accent1"/>
                </a:solidFill>
                <a:latin typeface="Calibri"/>
                <a:ea typeface="Calibri"/>
                <a:cs typeface="Calibri"/>
                <a:sym typeface="Calibri"/>
              </a:defRPr>
            </a:lvl1pPr>
            <a:lvl2pPr lvl="1">
              <a:buNone/>
              <a:defRPr>
                <a:solidFill>
                  <a:schemeClr val="accent1"/>
                </a:solidFill>
                <a:latin typeface="Calibri"/>
                <a:ea typeface="Calibri"/>
                <a:cs typeface="Calibri"/>
                <a:sym typeface="Calibri"/>
              </a:defRPr>
            </a:lvl2pPr>
            <a:lvl3pPr lvl="2">
              <a:buNone/>
              <a:defRPr>
                <a:solidFill>
                  <a:schemeClr val="accent1"/>
                </a:solidFill>
                <a:latin typeface="Calibri"/>
                <a:ea typeface="Calibri"/>
                <a:cs typeface="Calibri"/>
                <a:sym typeface="Calibri"/>
              </a:defRPr>
            </a:lvl3pPr>
            <a:lvl4pPr lvl="3">
              <a:buNone/>
              <a:defRPr>
                <a:solidFill>
                  <a:schemeClr val="accent1"/>
                </a:solidFill>
                <a:latin typeface="Calibri"/>
                <a:ea typeface="Calibri"/>
                <a:cs typeface="Calibri"/>
                <a:sym typeface="Calibri"/>
              </a:defRPr>
            </a:lvl4pPr>
            <a:lvl5pPr lvl="4">
              <a:buNone/>
              <a:defRPr>
                <a:solidFill>
                  <a:schemeClr val="accent1"/>
                </a:solidFill>
                <a:latin typeface="Calibri"/>
                <a:ea typeface="Calibri"/>
                <a:cs typeface="Calibri"/>
                <a:sym typeface="Calibri"/>
              </a:defRPr>
            </a:lvl5pPr>
            <a:lvl6pPr lvl="5">
              <a:buNone/>
              <a:defRPr>
                <a:solidFill>
                  <a:schemeClr val="accent1"/>
                </a:solidFill>
                <a:latin typeface="Calibri"/>
                <a:ea typeface="Calibri"/>
                <a:cs typeface="Calibri"/>
                <a:sym typeface="Calibri"/>
              </a:defRPr>
            </a:lvl6pPr>
            <a:lvl7pPr lvl="6">
              <a:buNone/>
              <a:defRPr>
                <a:solidFill>
                  <a:schemeClr val="accent1"/>
                </a:solidFill>
                <a:latin typeface="Calibri"/>
                <a:ea typeface="Calibri"/>
                <a:cs typeface="Calibri"/>
                <a:sym typeface="Calibri"/>
              </a:defRPr>
            </a:lvl7pPr>
            <a:lvl8pPr lvl="7">
              <a:buNone/>
              <a:defRPr>
                <a:solidFill>
                  <a:schemeClr val="accent1"/>
                </a:solidFill>
                <a:latin typeface="Calibri"/>
                <a:ea typeface="Calibri"/>
                <a:cs typeface="Calibri"/>
                <a:sym typeface="Calibri"/>
              </a:defRPr>
            </a:lvl8pPr>
            <a:lvl9pPr lvl="8">
              <a:buNone/>
              <a:defRPr>
                <a:solidFill>
                  <a:schemeClr val="accen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spTree>
      <p:nvGrpSpPr>
        <p:cNvPr id="45" name="Shape 45"/>
        <p:cNvGrpSpPr/>
        <p:nvPr/>
      </p:nvGrpSpPr>
      <p:grpSpPr>
        <a:xfrm>
          <a:off x="0" y="0"/>
          <a:ext cx="0" cy="0"/>
          <a:chOff x="0" y="0"/>
          <a:chExt cx="0" cy="0"/>
        </a:xfrm>
      </p:grpSpPr>
      <p:sp>
        <p:nvSpPr>
          <p:cNvPr id="46" name="Google Shape;46;gf73fa66f6d_2_18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6000"/>
              <a:buFont typeface="Calibri"/>
              <a:buChar char="●"/>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gf73fa66f6d_2_18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48" name="Google Shape;48;gf73fa66f6d_2_18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gf73fa66f6d_2_18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 name="Google Shape;50;gf73fa66f6d_2_18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26.png"/><Relationship Id="rId11" Type="http://schemas.openxmlformats.org/officeDocument/2006/relationships/image" Target="../media/image33.png"/><Relationship Id="rId10" Type="http://schemas.openxmlformats.org/officeDocument/2006/relationships/image" Target="../media/image31.png"/><Relationship Id="rId9"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30.png"/><Relationship Id="rId7" Type="http://schemas.openxmlformats.org/officeDocument/2006/relationships/image" Target="../media/image23.png"/><Relationship Id="rId8"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4.jpg"/><Relationship Id="rId4" Type="http://schemas.openxmlformats.org/officeDocument/2006/relationships/image" Target="../media/image7.jpg"/><Relationship Id="rId5" Type="http://schemas.openxmlformats.org/officeDocument/2006/relationships/image" Target="../media/image16.jpg"/><Relationship Id="rId6" Type="http://schemas.openxmlformats.org/officeDocument/2006/relationships/image" Target="../media/image18.jpg"/><Relationship Id="rId7" Type="http://schemas.openxmlformats.org/officeDocument/2006/relationships/image" Target="../media/image17.jpg"/><Relationship Id="rId8"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5.gif"/><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
          <p:cNvSpPr txBox="1"/>
          <p:nvPr>
            <p:ph type="ctrTitle"/>
          </p:nvPr>
        </p:nvSpPr>
        <p:spPr>
          <a:xfrm>
            <a:off x="552676" y="764300"/>
            <a:ext cx="8845800" cy="10524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4166"/>
              </a:lnSpc>
              <a:spcBef>
                <a:spcPts val="0"/>
              </a:spcBef>
              <a:spcAft>
                <a:spcPts val="0"/>
              </a:spcAft>
              <a:buClr>
                <a:schemeClr val="accent1"/>
              </a:buClr>
              <a:buSzPct val="94117"/>
              <a:buFont typeface="Calibri"/>
              <a:buNone/>
            </a:pPr>
            <a:r>
              <a:rPr lang="en-US" sz="5100">
                <a:latin typeface="Arial"/>
                <a:ea typeface="Arial"/>
                <a:cs typeface="Arial"/>
                <a:sym typeface="Arial"/>
              </a:rPr>
              <a:t>Capstone Interim Presentation</a:t>
            </a:r>
            <a:endParaRPr sz="5100">
              <a:latin typeface="Arial"/>
              <a:ea typeface="Arial"/>
              <a:cs typeface="Arial"/>
              <a:sym typeface="Arial"/>
            </a:endParaRPr>
          </a:p>
        </p:txBody>
      </p:sp>
      <p:sp>
        <p:nvSpPr>
          <p:cNvPr id="56" name="Google Shape;56;p1"/>
          <p:cNvSpPr txBox="1"/>
          <p:nvPr>
            <p:ph idx="1" type="subTitle"/>
          </p:nvPr>
        </p:nvSpPr>
        <p:spPr>
          <a:xfrm>
            <a:off x="552675" y="1816725"/>
            <a:ext cx="7086600" cy="939000"/>
          </a:xfrm>
          <a:prstGeom prst="rect">
            <a:avLst/>
          </a:prstGeom>
          <a:noFill/>
          <a:ln>
            <a:noFill/>
          </a:ln>
        </p:spPr>
        <p:txBody>
          <a:bodyPr anchorCtr="0" anchor="t" bIns="45700" lIns="91425" spcFirstLastPara="1" rIns="91425" wrap="square" tIns="45700">
            <a:noAutofit/>
          </a:bodyPr>
          <a:lstStyle/>
          <a:p>
            <a:pPr indent="0" lvl="0" marL="0" rtl="0" algn="l">
              <a:lnSpc>
                <a:spcPct val="108333"/>
              </a:lnSpc>
              <a:spcBef>
                <a:spcPts val="0"/>
              </a:spcBef>
              <a:spcAft>
                <a:spcPts val="0"/>
              </a:spcAft>
              <a:buClr>
                <a:schemeClr val="dk1"/>
              </a:buClr>
              <a:buSzPts val="2400"/>
              <a:buNone/>
            </a:pPr>
            <a:r>
              <a:rPr lang="en-US">
                <a:latin typeface="Open Sans"/>
                <a:ea typeface="Open Sans"/>
                <a:cs typeface="Open Sans"/>
                <a:sym typeface="Open Sans"/>
              </a:rPr>
              <a:t>D</a:t>
            </a:r>
            <a:r>
              <a:rPr lang="en-US" sz="2500">
                <a:latin typeface="Open Sans"/>
                <a:ea typeface="Open Sans"/>
                <a:cs typeface="Open Sans"/>
                <a:sym typeface="Open Sans"/>
              </a:rPr>
              <a:t>irect Expansion Solar Assisted Heat Pump (DX-SAHP)</a:t>
            </a:r>
            <a:endParaRPr sz="2500">
              <a:latin typeface="Open Sans"/>
              <a:ea typeface="Open Sans"/>
              <a:cs typeface="Open Sans"/>
              <a:sym typeface="Open Sans"/>
            </a:endParaRPr>
          </a:p>
        </p:txBody>
      </p:sp>
      <p:sp>
        <p:nvSpPr>
          <p:cNvPr id="57" name="Google Shape;57;p1"/>
          <p:cNvSpPr txBox="1"/>
          <p:nvPr>
            <p:ph idx="2" type="body"/>
          </p:nvPr>
        </p:nvSpPr>
        <p:spPr>
          <a:xfrm>
            <a:off x="552668" y="2877672"/>
            <a:ext cx="6963000" cy="17535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1800"/>
              <a:buNone/>
            </a:pPr>
            <a:r>
              <a:rPr lang="en-US" sz="1900">
                <a:latin typeface="Open Sans"/>
                <a:ea typeface="Open Sans"/>
                <a:cs typeface="Open Sans"/>
                <a:sym typeface="Open Sans"/>
              </a:rPr>
              <a:t>Charuka Marasinghe</a:t>
            </a:r>
            <a:endParaRPr sz="15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800"/>
              <a:buNone/>
            </a:pPr>
            <a:r>
              <a:rPr lang="en-US" sz="1900">
                <a:latin typeface="Open Sans"/>
                <a:ea typeface="Open Sans"/>
                <a:cs typeface="Open Sans"/>
                <a:sym typeface="Open Sans"/>
              </a:rPr>
              <a:t>Dhruvi Patel</a:t>
            </a:r>
            <a:endParaRPr sz="15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800"/>
              <a:buNone/>
            </a:pPr>
            <a:r>
              <a:rPr lang="en-US" sz="1900">
                <a:latin typeface="Open Sans"/>
                <a:ea typeface="Open Sans"/>
                <a:cs typeface="Open Sans"/>
                <a:sym typeface="Open Sans"/>
              </a:rPr>
              <a:t>Edwin Pulikkottil</a:t>
            </a:r>
            <a:endParaRPr sz="15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800"/>
              <a:buNone/>
            </a:pPr>
            <a:r>
              <a:rPr lang="en-US" sz="1900">
                <a:latin typeface="Open Sans"/>
                <a:ea typeface="Open Sans"/>
                <a:cs typeface="Open Sans"/>
                <a:sym typeface="Open Sans"/>
              </a:rPr>
              <a:t>Jessica Sambi</a:t>
            </a:r>
            <a:endParaRPr sz="15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800"/>
              <a:buNone/>
            </a:pPr>
            <a:r>
              <a:rPr lang="en-US" sz="1900">
                <a:latin typeface="Open Sans"/>
                <a:ea typeface="Open Sans"/>
                <a:cs typeface="Open Sans"/>
                <a:sym typeface="Open Sans"/>
              </a:rPr>
              <a:t>Kerwin Virtusio</a:t>
            </a:r>
            <a:endParaRPr sz="1500">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800"/>
              <a:buNone/>
            </a:pPr>
            <a:r>
              <a:rPr lang="en-US" sz="1900">
                <a:latin typeface="Open Sans"/>
                <a:ea typeface="Open Sans"/>
                <a:cs typeface="Open Sans"/>
                <a:sym typeface="Open Sans"/>
              </a:rPr>
              <a:t>Nadia El Gamal</a:t>
            </a:r>
            <a:endParaRPr sz="1500">
              <a:latin typeface="Open Sans"/>
              <a:ea typeface="Open Sans"/>
              <a:cs typeface="Open Sans"/>
              <a:sym typeface="Open Sans"/>
            </a:endParaRPr>
          </a:p>
        </p:txBody>
      </p:sp>
      <p:sp>
        <p:nvSpPr>
          <p:cNvPr id="58" name="Google Shape;58;p1"/>
          <p:cNvSpPr txBox="1"/>
          <p:nvPr>
            <p:ph idx="3" type="body"/>
          </p:nvPr>
        </p:nvSpPr>
        <p:spPr>
          <a:xfrm>
            <a:off x="552668" y="4753228"/>
            <a:ext cx="3487991" cy="52187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3"/>
              </a:buClr>
              <a:buSzPts val="1800"/>
              <a:buNone/>
            </a:pPr>
            <a:r>
              <a:rPr lang="en-US" sz="1900">
                <a:latin typeface="Open Sans"/>
                <a:ea typeface="Open Sans"/>
                <a:cs typeface="Open Sans"/>
                <a:sym typeface="Open Sans"/>
              </a:rPr>
              <a:t>Dec 01,</a:t>
            </a:r>
            <a:r>
              <a:rPr lang="en-US" sz="1900">
                <a:latin typeface="Open Sans"/>
                <a:ea typeface="Open Sans"/>
                <a:cs typeface="Open Sans"/>
                <a:sym typeface="Open Sans"/>
              </a:rPr>
              <a:t> 2021</a:t>
            </a:r>
            <a:endParaRPr sz="1100">
              <a:latin typeface="Open Sans"/>
              <a:ea typeface="Open Sans"/>
              <a:cs typeface="Open Sans"/>
              <a:sym typeface="Open Sans"/>
            </a:endParaRPr>
          </a:p>
        </p:txBody>
      </p:sp>
      <p:sp>
        <p:nvSpPr>
          <p:cNvPr id="59" name="Google Shape;59;p1"/>
          <p:cNvSpPr txBox="1"/>
          <p:nvPr>
            <p:ph idx="12" type="sldNum"/>
          </p:nvPr>
        </p:nvSpPr>
        <p:spPr>
          <a:xfrm>
            <a:off x="11409045" y="6333134"/>
            <a:ext cx="731700" cy="525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sz="1800"/>
              <a:t>‹#›</a:t>
            </a:fld>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1050c590bd4_6_19"/>
          <p:cNvSpPr txBox="1"/>
          <p:nvPr>
            <p:ph type="title"/>
          </p:nvPr>
        </p:nvSpPr>
        <p:spPr>
          <a:xfrm>
            <a:off x="609600" y="547633"/>
            <a:ext cx="10972800" cy="64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chemeClr val="accent1"/>
                </a:solidFill>
              </a:rPr>
              <a:t>Condenser</a:t>
            </a:r>
            <a:endParaRPr/>
          </a:p>
        </p:txBody>
      </p:sp>
      <p:pic>
        <p:nvPicPr>
          <p:cNvPr id="332" name="Google Shape;332;g1050c590bd4_6_19"/>
          <p:cNvPicPr preferRelativeResize="0"/>
          <p:nvPr/>
        </p:nvPicPr>
        <p:blipFill>
          <a:blip r:embed="rId3">
            <a:alphaModFix/>
          </a:blip>
          <a:stretch>
            <a:fillRect/>
          </a:stretch>
        </p:blipFill>
        <p:spPr>
          <a:xfrm>
            <a:off x="609600" y="1189333"/>
            <a:ext cx="4712120" cy="5363865"/>
          </a:xfrm>
          <a:prstGeom prst="rect">
            <a:avLst/>
          </a:prstGeom>
          <a:noFill/>
          <a:ln>
            <a:noFill/>
          </a:ln>
        </p:spPr>
      </p:pic>
      <p:sp>
        <p:nvSpPr>
          <p:cNvPr id="333" name="Google Shape;333;g1050c590bd4_6_19"/>
          <p:cNvSpPr txBox="1"/>
          <p:nvPr/>
        </p:nvSpPr>
        <p:spPr>
          <a:xfrm>
            <a:off x="5382350" y="1789525"/>
            <a:ext cx="60267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Based on amount of heat that will be expelled in the condenser and total length of condenser coil</a:t>
            </a:r>
            <a:endParaRPr/>
          </a:p>
          <a:p>
            <a:pPr indent="-317500" lvl="0" marL="457200" rtl="0" algn="l">
              <a:spcBef>
                <a:spcPts val="0"/>
              </a:spcBef>
              <a:spcAft>
                <a:spcPts val="0"/>
              </a:spcAft>
              <a:buSzPts val="1400"/>
              <a:buChar char="-"/>
            </a:pPr>
            <a:r>
              <a:rPr lang="en-US"/>
              <a:t>Needs at least 225L capacity</a:t>
            </a:r>
            <a:endParaRPr/>
          </a:p>
          <a:p>
            <a:pPr indent="-317500" lvl="0" marL="457200" rtl="0" algn="l">
              <a:spcBef>
                <a:spcPts val="0"/>
              </a:spcBef>
              <a:spcAft>
                <a:spcPts val="0"/>
              </a:spcAft>
              <a:buSzPts val="1400"/>
              <a:buChar char="-"/>
            </a:pPr>
            <a:r>
              <a:rPr lang="en-US"/>
              <a:t>Consider max pressure and temperature</a:t>
            </a:r>
            <a:endParaRPr/>
          </a:p>
          <a:p>
            <a:pPr indent="-317500" lvl="0" marL="457200" rtl="0" algn="l">
              <a:spcBef>
                <a:spcPts val="0"/>
              </a:spcBef>
              <a:spcAft>
                <a:spcPts val="0"/>
              </a:spcAft>
              <a:buClr>
                <a:schemeClr val="dk1"/>
              </a:buClr>
              <a:buSzPts val="1400"/>
              <a:buChar char="-"/>
            </a:pPr>
            <a:r>
              <a:rPr lang="en-US">
                <a:solidFill>
                  <a:schemeClr val="dk1"/>
                </a:solidFill>
              </a:rPr>
              <a:t>Pipe diameter was found to be 19mm which is ~¾” </a:t>
            </a:r>
            <a:endParaRPr/>
          </a:p>
        </p:txBody>
      </p:sp>
      <p:sp>
        <p:nvSpPr>
          <p:cNvPr id="334" name="Google Shape;334;g1050c590bd4_6_1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a:p>
        </p:txBody>
      </p:sp>
      <p:pic>
        <p:nvPicPr>
          <p:cNvPr id="335" name="Google Shape;335;g1050c590bd4_6_19"/>
          <p:cNvPicPr preferRelativeResize="0"/>
          <p:nvPr/>
        </p:nvPicPr>
        <p:blipFill>
          <a:blip r:embed="rId4">
            <a:alphaModFix/>
          </a:blip>
          <a:stretch>
            <a:fillRect/>
          </a:stretch>
        </p:blipFill>
        <p:spPr>
          <a:xfrm>
            <a:off x="5321720" y="3497725"/>
            <a:ext cx="6565480" cy="21175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1050c590bd4_8_150"/>
          <p:cNvSpPr txBox="1"/>
          <p:nvPr>
            <p:ph type="title"/>
          </p:nvPr>
        </p:nvSpPr>
        <p:spPr>
          <a:xfrm>
            <a:off x="609600" y="547633"/>
            <a:ext cx="10972800" cy="64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chemeClr val="accent1"/>
                </a:solidFill>
              </a:rPr>
              <a:t>Expansion Valve</a:t>
            </a:r>
            <a:endParaRPr/>
          </a:p>
        </p:txBody>
      </p:sp>
      <p:sp>
        <p:nvSpPr>
          <p:cNvPr id="342" name="Google Shape;342;g1050c590bd4_8_15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a:p>
        </p:txBody>
      </p:sp>
      <p:pic>
        <p:nvPicPr>
          <p:cNvPr id="343" name="Google Shape;343;g1050c590bd4_8_150"/>
          <p:cNvPicPr preferRelativeResize="0"/>
          <p:nvPr/>
        </p:nvPicPr>
        <p:blipFill>
          <a:blip r:embed="rId3">
            <a:alphaModFix/>
          </a:blip>
          <a:stretch>
            <a:fillRect/>
          </a:stretch>
        </p:blipFill>
        <p:spPr>
          <a:xfrm>
            <a:off x="466350" y="1980433"/>
            <a:ext cx="2638425" cy="2190750"/>
          </a:xfrm>
          <a:prstGeom prst="rect">
            <a:avLst/>
          </a:prstGeom>
          <a:noFill/>
          <a:ln>
            <a:noFill/>
          </a:ln>
        </p:spPr>
      </p:pic>
      <p:sp>
        <p:nvSpPr>
          <p:cNvPr id="344" name="Google Shape;344;g1050c590bd4_8_150"/>
          <p:cNvSpPr txBox="1"/>
          <p:nvPr/>
        </p:nvSpPr>
        <p:spPr>
          <a:xfrm>
            <a:off x="4151025" y="1658125"/>
            <a:ext cx="56148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Based on refrigerant type</a:t>
            </a:r>
            <a:endParaRPr/>
          </a:p>
          <a:p>
            <a:pPr indent="-317500" lvl="0" marL="457200" rtl="0" algn="l">
              <a:spcBef>
                <a:spcPts val="0"/>
              </a:spcBef>
              <a:spcAft>
                <a:spcPts val="0"/>
              </a:spcAft>
              <a:buSzPts val="1400"/>
              <a:buChar char="-"/>
            </a:pPr>
            <a:r>
              <a:rPr lang="en-US"/>
              <a:t>Vendors give rated capacity (kW) based on AHRI standards of T_evap, T_sat, and subcooling at EXV inlet</a:t>
            </a:r>
            <a:endParaRPr/>
          </a:p>
          <a:p>
            <a:pPr indent="-317500" lvl="0" marL="457200" rtl="0" algn="l">
              <a:spcBef>
                <a:spcPts val="0"/>
              </a:spcBef>
              <a:spcAft>
                <a:spcPts val="0"/>
              </a:spcAft>
              <a:buSzPts val="1400"/>
              <a:buChar char="-"/>
            </a:pPr>
            <a:r>
              <a:rPr lang="en-US"/>
              <a:t>To see if this rated capacity works we need to apply a correction factor to our system capacity of 2.5 kW. This correction factor depends on refrigerant type, our system’s design T_conds, lowest T_evap our system will face, and subcooling at EXV inlet. Since our piping design is not finalized, for now we just assumed a subcooling of 4 Kelvin based on </a:t>
            </a:r>
            <a:r>
              <a:rPr lang="en-US"/>
              <a:t>similar</a:t>
            </a:r>
            <a:r>
              <a:rPr lang="en-US"/>
              <a:t> systems. Now that we know our corrected system capacity, we can compare it to different EXV rated </a:t>
            </a:r>
            <a:r>
              <a:rPr lang="en-US"/>
              <a:t>capacities</a:t>
            </a:r>
            <a:r>
              <a:rPr lang="en-US"/>
              <a:t> and find one that </a:t>
            </a:r>
            <a:r>
              <a:rPr lang="en-US"/>
              <a:t>sufficiently</a:t>
            </a:r>
            <a:r>
              <a:rPr lang="en-US"/>
              <a:t> fits in the valve operating range.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1050c590bd4_6_25"/>
          <p:cNvSpPr txBox="1"/>
          <p:nvPr>
            <p:ph type="title"/>
          </p:nvPr>
        </p:nvSpPr>
        <p:spPr>
          <a:xfrm>
            <a:off x="609600" y="547633"/>
            <a:ext cx="10972800" cy="64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chemeClr val="accent1"/>
                </a:solidFill>
              </a:rPr>
              <a:t>Piping</a:t>
            </a:r>
            <a:endParaRPr/>
          </a:p>
        </p:txBody>
      </p:sp>
      <p:sp>
        <p:nvSpPr>
          <p:cNvPr id="351" name="Google Shape;351;g1050c590bd4_6_25"/>
          <p:cNvSpPr txBox="1"/>
          <p:nvPr/>
        </p:nvSpPr>
        <p:spPr>
          <a:xfrm>
            <a:off x="1120275" y="2386025"/>
            <a:ext cx="83802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Pressure drop for smaller diameters was found to be much greater</a:t>
            </a:r>
            <a:endParaRPr/>
          </a:p>
          <a:p>
            <a:pPr indent="-317500" lvl="0" marL="457200" rtl="0" algn="l">
              <a:spcBef>
                <a:spcPts val="0"/>
              </a:spcBef>
              <a:spcAft>
                <a:spcPts val="0"/>
              </a:spcAft>
              <a:buSzPts val="1400"/>
              <a:buChar char="-"/>
            </a:pPr>
            <a:r>
              <a:rPr lang="en-US"/>
              <a:t>Working pressure for ¾” Type M copper tube is 4700 kPa</a:t>
            </a:r>
            <a:endParaRPr/>
          </a:p>
          <a:p>
            <a:pPr indent="-317500" lvl="0" marL="457200" rtl="0" algn="l">
              <a:spcBef>
                <a:spcPts val="0"/>
              </a:spcBef>
              <a:spcAft>
                <a:spcPts val="0"/>
              </a:spcAft>
              <a:buSzPts val="1400"/>
              <a:buChar char="-"/>
            </a:pPr>
            <a:r>
              <a:rPr lang="en-US"/>
              <a:t>Our max system pressure is </a:t>
            </a:r>
            <a:r>
              <a:rPr lang="en-US"/>
              <a:t>approximately</a:t>
            </a:r>
            <a:r>
              <a:rPr lang="en-US"/>
              <a:t> 3600 kPa</a:t>
            </a:r>
            <a:endParaRPr/>
          </a:p>
          <a:p>
            <a:pPr indent="-317500" lvl="0" marL="457200" rtl="0" algn="l">
              <a:spcBef>
                <a:spcPts val="0"/>
              </a:spcBef>
              <a:spcAft>
                <a:spcPts val="0"/>
              </a:spcAft>
              <a:buSzPts val="1400"/>
              <a:buChar char="-"/>
            </a:pPr>
            <a:r>
              <a:rPr lang="en-US"/>
              <a:t>Pressure drop for the system was found to be minimal</a:t>
            </a:r>
            <a:endParaRPr/>
          </a:p>
          <a:p>
            <a:pPr indent="-317500" lvl="0" marL="457200" rtl="0" algn="l">
              <a:spcBef>
                <a:spcPts val="0"/>
              </a:spcBef>
              <a:spcAft>
                <a:spcPts val="0"/>
              </a:spcAft>
              <a:buSzPts val="1400"/>
              <a:buChar char="-"/>
            </a:pPr>
            <a:r>
              <a:rPr lang="en-US"/>
              <a:t>Ranges from 0.5 to 2.5 kPa per meter of ¾” piping</a:t>
            </a:r>
            <a:endParaRPr/>
          </a:p>
          <a:p>
            <a:pPr indent="-317500" lvl="0" marL="457200" rtl="0" algn="l">
              <a:spcBef>
                <a:spcPts val="0"/>
              </a:spcBef>
              <a:spcAft>
                <a:spcPts val="0"/>
              </a:spcAft>
              <a:buSzPts val="1400"/>
              <a:buChar char="-"/>
            </a:pPr>
            <a:r>
              <a:rPr lang="en-US"/>
              <a:t>Calculated using the Colebrook White equation</a:t>
            </a:r>
            <a:endParaRPr/>
          </a:p>
        </p:txBody>
      </p:sp>
      <p:sp>
        <p:nvSpPr>
          <p:cNvPr id="352" name="Google Shape;352;g1050c590bd4_6_2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1050c590bd4_4_59"/>
          <p:cNvSpPr txBox="1"/>
          <p:nvPr>
            <p:ph type="title"/>
          </p:nvPr>
        </p:nvSpPr>
        <p:spPr>
          <a:xfrm>
            <a:off x="609600" y="547633"/>
            <a:ext cx="10972800" cy="64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1050c590bd4_4_5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1050c590bd4_4_0"/>
          <p:cNvSpPr txBox="1"/>
          <p:nvPr>
            <p:ph type="title"/>
          </p:nvPr>
        </p:nvSpPr>
        <p:spPr>
          <a:xfrm>
            <a:off x="609600" y="527883"/>
            <a:ext cx="10972800" cy="64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chemeClr val="accent1"/>
                </a:solidFill>
              </a:rPr>
              <a:t>System</a:t>
            </a:r>
            <a:r>
              <a:rPr b="1" lang="en-US" sz="3600">
                <a:solidFill>
                  <a:schemeClr val="accent1"/>
                </a:solidFill>
              </a:rPr>
              <a:t> Controls</a:t>
            </a:r>
            <a:endParaRPr/>
          </a:p>
        </p:txBody>
      </p:sp>
      <p:pic>
        <p:nvPicPr>
          <p:cNvPr id="366" name="Google Shape;366;g1050c590bd4_4_0"/>
          <p:cNvPicPr preferRelativeResize="0"/>
          <p:nvPr/>
        </p:nvPicPr>
        <p:blipFill rotWithShape="1">
          <a:blip r:embed="rId3">
            <a:alphaModFix/>
          </a:blip>
          <a:srcRect b="5476" l="0" r="35856" t="8950"/>
          <a:stretch/>
        </p:blipFill>
        <p:spPr>
          <a:xfrm>
            <a:off x="4973325" y="1267862"/>
            <a:ext cx="5890924" cy="4420674"/>
          </a:xfrm>
          <a:prstGeom prst="rect">
            <a:avLst/>
          </a:prstGeom>
          <a:noFill/>
          <a:ln>
            <a:noFill/>
          </a:ln>
        </p:spPr>
      </p:pic>
      <p:sp>
        <p:nvSpPr>
          <p:cNvPr id="367" name="Google Shape;367;g1050c590bd4_4_0"/>
          <p:cNvSpPr/>
          <p:nvPr/>
        </p:nvSpPr>
        <p:spPr>
          <a:xfrm>
            <a:off x="5289050" y="5318925"/>
            <a:ext cx="1815600" cy="52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1050c590bd4_4_0"/>
          <p:cNvSpPr/>
          <p:nvPr/>
        </p:nvSpPr>
        <p:spPr>
          <a:xfrm>
            <a:off x="9151700" y="5474325"/>
            <a:ext cx="1815600" cy="21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1050c590bd4_4_0"/>
          <p:cNvSpPr/>
          <p:nvPr/>
        </p:nvSpPr>
        <p:spPr>
          <a:xfrm>
            <a:off x="7607950" y="4903150"/>
            <a:ext cx="503100" cy="1904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1050c590bd4_4_0"/>
          <p:cNvSpPr/>
          <p:nvPr/>
        </p:nvSpPr>
        <p:spPr>
          <a:xfrm>
            <a:off x="4687125" y="964000"/>
            <a:ext cx="1667700" cy="1904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1050c590bd4_4_0"/>
          <p:cNvSpPr/>
          <p:nvPr/>
        </p:nvSpPr>
        <p:spPr>
          <a:xfrm>
            <a:off x="7370800" y="5114338"/>
            <a:ext cx="977400" cy="4044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1050c590bd4_4_0"/>
          <p:cNvSpPr txBox="1"/>
          <p:nvPr/>
        </p:nvSpPr>
        <p:spPr>
          <a:xfrm>
            <a:off x="6621125" y="5574050"/>
            <a:ext cx="112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accent4"/>
                </a:solidFill>
              </a:rPr>
              <a:t>vapour</a:t>
            </a:r>
            <a:endParaRPr b="1" sz="1600">
              <a:solidFill>
                <a:schemeClr val="accent4"/>
              </a:solidFill>
            </a:endParaRPr>
          </a:p>
        </p:txBody>
      </p:sp>
      <p:pic>
        <p:nvPicPr>
          <p:cNvPr id="373" name="Google Shape;373;g1050c590bd4_4_0"/>
          <p:cNvPicPr preferRelativeResize="0"/>
          <p:nvPr/>
        </p:nvPicPr>
        <p:blipFill>
          <a:blip r:embed="rId4">
            <a:alphaModFix/>
          </a:blip>
          <a:stretch>
            <a:fillRect/>
          </a:stretch>
        </p:blipFill>
        <p:spPr>
          <a:xfrm>
            <a:off x="3971725" y="1590225"/>
            <a:ext cx="1376525" cy="1646925"/>
          </a:xfrm>
          <a:prstGeom prst="rect">
            <a:avLst/>
          </a:prstGeom>
          <a:noFill/>
          <a:ln>
            <a:noFill/>
          </a:ln>
        </p:spPr>
      </p:pic>
      <p:sp>
        <p:nvSpPr>
          <p:cNvPr id="374" name="Google Shape;374;g1050c590bd4_4_0"/>
          <p:cNvSpPr txBox="1"/>
          <p:nvPr/>
        </p:nvSpPr>
        <p:spPr>
          <a:xfrm>
            <a:off x="680875" y="1263050"/>
            <a:ext cx="26247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US" sz="1600"/>
              <a:t>Mass Flow Rate Control</a:t>
            </a:r>
            <a:endParaRPr sz="1600"/>
          </a:p>
        </p:txBody>
      </p:sp>
      <p:sp>
        <p:nvSpPr>
          <p:cNvPr id="375" name="Google Shape;375;g1050c590bd4_4_0"/>
          <p:cNvSpPr/>
          <p:nvPr/>
        </p:nvSpPr>
        <p:spPr>
          <a:xfrm>
            <a:off x="4544900" y="316725"/>
            <a:ext cx="5115600" cy="1273500"/>
          </a:xfrm>
          <a:prstGeom prst="curvedDownArrow">
            <a:avLst>
              <a:gd fmla="val 25000" name="adj1"/>
              <a:gd fmla="val 50000" name="adj2"/>
              <a:gd fmla="val 25000" name="adj3"/>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6" name="Google Shape;376;g1050c590bd4_4_0"/>
          <p:cNvPicPr preferRelativeResize="0"/>
          <p:nvPr/>
        </p:nvPicPr>
        <p:blipFill>
          <a:blip r:embed="rId5">
            <a:alphaModFix/>
          </a:blip>
          <a:stretch>
            <a:fillRect/>
          </a:stretch>
        </p:blipFill>
        <p:spPr>
          <a:xfrm>
            <a:off x="3862575" y="4366650"/>
            <a:ext cx="923175" cy="1761650"/>
          </a:xfrm>
          <a:prstGeom prst="rect">
            <a:avLst/>
          </a:prstGeom>
          <a:noFill/>
          <a:ln>
            <a:noFill/>
          </a:ln>
        </p:spPr>
      </p:pic>
      <p:cxnSp>
        <p:nvCxnSpPr>
          <p:cNvPr id="377" name="Google Shape;377;g1050c590bd4_4_0"/>
          <p:cNvCxnSpPr>
            <a:endCxn id="376" idx="3"/>
          </p:cNvCxnSpPr>
          <p:nvPr/>
        </p:nvCxnSpPr>
        <p:spPr>
          <a:xfrm flipH="1">
            <a:off x="4785750" y="4233175"/>
            <a:ext cx="1944000" cy="1014300"/>
          </a:xfrm>
          <a:prstGeom prst="straightConnector1">
            <a:avLst/>
          </a:prstGeom>
          <a:noFill/>
          <a:ln cap="flat" cmpd="sng" w="9525">
            <a:solidFill>
              <a:schemeClr val="dk2"/>
            </a:solidFill>
            <a:prstDash val="solid"/>
            <a:round/>
            <a:headEnd len="med" w="med" type="none"/>
            <a:tailEnd len="med" w="med" type="none"/>
          </a:ln>
        </p:spPr>
      </p:cxnSp>
      <p:pic>
        <p:nvPicPr>
          <p:cNvPr id="378" name="Google Shape;378;g1050c590bd4_4_0"/>
          <p:cNvPicPr preferRelativeResize="0"/>
          <p:nvPr/>
        </p:nvPicPr>
        <p:blipFill>
          <a:blip r:embed="rId6">
            <a:alphaModFix/>
          </a:blip>
          <a:stretch>
            <a:fillRect/>
          </a:stretch>
        </p:blipFill>
        <p:spPr>
          <a:xfrm>
            <a:off x="4687125" y="5427475"/>
            <a:ext cx="1312500" cy="1320503"/>
          </a:xfrm>
          <a:prstGeom prst="rect">
            <a:avLst/>
          </a:prstGeom>
          <a:noFill/>
          <a:ln>
            <a:noFill/>
          </a:ln>
        </p:spPr>
      </p:pic>
      <p:cxnSp>
        <p:nvCxnSpPr>
          <p:cNvPr id="379" name="Google Shape;379;g1050c590bd4_4_0"/>
          <p:cNvCxnSpPr/>
          <p:nvPr/>
        </p:nvCxnSpPr>
        <p:spPr>
          <a:xfrm flipH="1">
            <a:off x="5585200" y="4371350"/>
            <a:ext cx="1154400" cy="1115100"/>
          </a:xfrm>
          <a:prstGeom prst="straightConnector1">
            <a:avLst/>
          </a:prstGeom>
          <a:noFill/>
          <a:ln cap="flat" cmpd="sng" w="9525">
            <a:solidFill>
              <a:schemeClr val="dk2"/>
            </a:solidFill>
            <a:prstDash val="solid"/>
            <a:round/>
            <a:headEnd len="med" w="med" type="none"/>
            <a:tailEnd len="med" w="med" type="none"/>
          </a:ln>
        </p:spPr>
      </p:cxnSp>
      <p:sp>
        <p:nvSpPr>
          <p:cNvPr id="380" name="Google Shape;380;g1050c590bd4_4_0"/>
          <p:cNvSpPr/>
          <p:nvPr/>
        </p:nvSpPr>
        <p:spPr>
          <a:xfrm rot="915743">
            <a:off x="4196709" y="3234944"/>
            <a:ext cx="414831" cy="1168662"/>
          </a:xfrm>
          <a:prstGeom prst="upArrow">
            <a:avLst>
              <a:gd fmla="val 5382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1050c590bd4_4_0"/>
          <p:cNvSpPr txBox="1"/>
          <p:nvPr/>
        </p:nvSpPr>
        <p:spPr>
          <a:xfrm>
            <a:off x="680875" y="2111675"/>
            <a:ext cx="2449200" cy="677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sz="1600"/>
              <a:t>Compressor Speed Contro</a:t>
            </a:r>
            <a:r>
              <a:rPr lang="en-US"/>
              <a:t>l</a:t>
            </a:r>
            <a:endParaRPr/>
          </a:p>
        </p:txBody>
      </p:sp>
      <p:sp>
        <p:nvSpPr>
          <p:cNvPr id="382" name="Google Shape;382;g1050c590bd4_4_0"/>
          <p:cNvSpPr/>
          <p:nvPr/>
        </p:nvSpPr>
        <p:spPr>
          <a:xfrm>
            <a:off x="10431650" y="4233188"/>
            <a:ext cx="977400" cy="4044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1050c590bd4_4_0"/>
          <p:cNvSpPr txBox="1"/>
          <p:nvPr/>
        </p:nvSpPr>
        <p:spPr>
          <a:xfrm>
            <a:off x="10232150" y="3166500"/>
            <a:ext cx="13764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accent4"/>
                </a:solidFill>
              </a:rPr>
              <a:t>Outlet Condition of 60℃, 3600 kPa</a:t>
            </a:r>
            <a:endParaRPr b="1" sz="1600">
              <a:solidFill>
                <a:schemeClr val="accent4"/>
              </a:solidFill>
            </a:endParaRPr>
          </a:p>
        </p:txBody>
      </p:sp>
      <p:sp>
        <p:nvSpPr>
          <p:cNvPr id="384" name="Google Shape;384;g1050c590bd4_4_0"/>
          <p:cNvSpPr txBox="1"/>
          <p:nvPr/>
        </p:nvSpPr>
        <p:spPr>
          <a:xfrm>
            <a:off x="7171300" y="5247500"/>
            <a:ext cx="1376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accent4"/>
                </a:solidFill>
              </a:rPr>
              <a:t>Varying Inlet Conditions</a:t>
            </a:r>
            <a:endParaRPr b="1" sz="1600">
              <a:solidFill>
                <a:schemeClr val="accent4"/>
              </a:solidFill>
            </a:endParaRPr>
          </a:p>
        </p:txBody>
      </p:sp>
      <p:sp>
        <p:nvSpPr>
          <p:cNvPr id="385" name="Google Shape;385;g1050c590bd4_4_0"/>
          <p:cNvSpPr/>
          <p:nvPr/>
        </p:nvSpPr>
        <p:spPr>
          <a:xfrm>
            <a:off x="7607950" y="4843088"/>
            <a:ext cx="977400" cy="4044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1050c590bd4_4_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xit" presetID="10" presetSubtype="0">
                                  <p:stCondLst>
                                    <p:cond delay="0"/>
                                  </p:stCondLst>
                                  <p:childTnLst>
                                    <p:animEffect filter="fade" transition="out">
                                      <p:cBhvr>
                                        <p:cTn dur="1000"/>
                                        <p:tgtEl>
                                          <p:spTgt spid="371"/>
                                        </p:tgtEl>
                                      </p:cBhvr>
                                    </p:animEffect>
                                    <p:set>
                                      <p:cBhvr>
                                        <p:cTn dur="1" fill="hold">
                                          <p:stCondLst>
                                            <p:cond delay="1000"/>
                                          </p:stCondLst>
                                        </p:cTn>
                                        <p:tgtEl>
                                          <p:spTgt spid="37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73"/>
                                        </p:tgtEl>
                                      </p:cBhvr>
                                    </p:animEffect>
                                    <p:set>
                                      <p:cBhvr>
                                        <p:cTn dur="1" fill="hold">
                                          <p:stCondLst>
                                            <p:cond delay="1000"/>
                                          </p:stCondLst>
                                        </p:cTn>
                                        <p:tgtEl>
                                          <p:spTgt spid="37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75"/>
                                        </p:tgtEl>
                                      </p:cBhvr>
                                    </p:animEffect>
                                    <p:set>
                                      <p:cBhvr>
                                        <p:cTn dur="1" fill="hold">
                                          <p:stCondLst>
                                            <p:cond delay="1000"/>
                                          </p:stCondLst>
                                        </p:cTn>
                                        <p:tgtEl>
                                          <p:spTgt spid="37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76"/>
                                        </p:tgtEl>
                                      </p:cBhvr>
                                    </p:animEffect>
                                    <p:set>
                                      <p:cBhvr>
                                        <p:cTn dur="1" fill="hold">
                                          <p:stCondLst>
                                            <p:cond delay="1000"/>
                                          </p:stCondLst>
                                        </p:cTn>
                                        <p:tgtEl>
                                          <p:spTgt spid="37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77"/>
                                        </p:tgtEl>
                                      </p:cBhvr>
                                    </p:animEffect>
                                    <p:set>
                                      <p:cBhvr>
                                        <p:cTn dur="1" fill="hold">
                                          <p:stCondLst>
                                            <p:cond delay="1000"/>
                                          </p:stCondLst>
                                        </p:cTn>
                                        <p:tgtEl>
                                          <p:spTgt spid="37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78"/>
                                        </p:tgtEl>
                                      </p:cBhvr>
                                    </p:animEffect>
                                    <p:set>
                                      <p:cBhvr>
                                        <p:cTn dur="1" fill="hold">
                                          <p:stCondLst>
                                            <p:cond delay="1000"/>
                                          </p:stCondLst>
                                        </p:cTn>
                                        <p:tgtEl>
                                          <p:spTgt spid="37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79"/>
                                        </p:tgtEl>
                                      </p:cBhvr>
                                    </p:animEffect>
                                    <p:set>
                                      <p:cBhvr>
                                        <p:cTn dur="1" fill="hold">
                                          <p:stCondLst>
                                            <p:cond delay="1000"/>
                                          </p:stCondLst>
                                        </p:cTn>
                                        <p:tgtEl>
                                          <p:spTgt spid="3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80"/>
                                        </p:tgtEl>
                                      </p:cBhvr>
                                    </p:animEffect>
                                    <p:set>
                                      <p:cBhvr>
                                        <p:cTn dur="1" fill="hold">
                                          <p:stCondLst>
                                            <p:cond delay="1000"/>
                                          </p:stCondLst>
                                        </p:cTn>
                                        <p:tgtEl>
                                          <p:spTgt spid="38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72"/>
                                        </p:tgtEl>
                                      </p:cBhvr>
                                    </p:animEffect>
                                    <p:set>
                                      <p:cBhvr>
                                        <p:cTn dur="1" fill="hold">
                                          <p:stCondLst>
                                            <p:cond delay="1000"/>
                                          </p:stCondLst>
                                        </p:cTn>
                                        <p:tgtEl>
                                          <p:spTgt spid="37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10260d908e3_0_13"/>
          <p:cNvSpPr txBox="1"/>
          <p:nvPr>
            <p:ph type="title"/>
          </p:nvPr>
        </p:nvSpPr>
        <p:spPr>
          <a:xfrm>
            <a:off x="609600" y="547633"/>
            <a:ext cx="10972800" cy="64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chemeClr val="accent1"/>
                </a:solidFill>
              </a:rPr>
              <a:t>Data </a:t>
            </a:r>
            <a:r>
              <a:rPr b="1" lang="en-US" sz="3600">
                <a:solidFill>
                  <a:schemeClr val="accent1"/>
                </a:solidFill>
              </a:rPr>
              <a:t>Acquisition</a:t>
            </a:r>
            <a:r>
              <a:rPr b="1" lang="en-US" sz="3600">
                <a:solidFill>
                  <a:schemeClr val="accent1"/>
                </a:solidFill>
              </a:rPr>
              <a:t> </a:t>
            </a:r>
            <a:endParaRPr/>
          </a:p>
        </p:txBody>
      </p:sp>
      <p:pic>
        <p:nvPicPr>
          <p:cNvPr id="393" name="Google Shape;393;g10260d908e3_0_13"/>
          <p:cNvPicPr preferRelativeResize="0"/>
          <p:nvPr/>
        </p:nvPicPr>
        <p:blipFill rotWithShape="1">
          <a:blip r:embed="rId3">
            <a:alphaModFix/>
          </a:blip>
          <a:srcRect b="5388" l="5687" r="0" t="7700"/>
          <a:stretch/>
        </p:blipFill>
        <p:spPr>
          <a:xfrm>
            <a:off x="3147775" y="1516350"/>
            <a:ext cx="8661576" cy="4489749"/>
          </a:xfrm>
          <a:prstGeom prst="rect">
            <a:avLst/>
          </a:prstGeom>
          <a:noFill/>
          <a:ln>
            <a:noFill/>
          </a:ln>
        </p:spPr>
      </p:pic>
      <p:pic>
        <p:nvPicPr>
          <p:cNvPr id="394" name="Google Shape;394;g10260d908e3_0_13"/>
          <p:cNvPicPr preferRelativeResize="0"/>
          <p:nvPr/>
        </p:nvPicPr>
        <p:blipFill>
          <a:blip r:embed="rId4">
            <a:alphaModFix/>
          </a:blip>
          <a:stretch>
            <a:fillRect/>
          </a:stretch>
        </p:blipFill>
        <p:spPr>
          <a:xfrm>
            <a:off x="700575" y="1836338"/>
            <a:ext cx="1524000" cy="771525"/>
          </a:xfrm>
          <a:prstGeom prst="rect">
            <a:avLst/>
          </a:prstGeom>
          <a:noFill/>
          <a:ln>
            <a:noFill/>
          </a:ln>
        </p:spPr>
      </p:pic>
      <p:sp>
        <p:nvSpPr>
          <p:cNvPr id="395" name="Google Shape;395;g10260d908e3_0_13"/>
          <p:cNvSpPr/>
          <p:nvPr/>
        </p:nvSpPr>
        <p:spPr>
          <a:xfrm>
            <a:off x="2664275" y="1424550"/>
            <a:ext cx="1430700" cy="159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10260d908e3_0_13"/>
          <p:cNvSpPr/>
          <p:nvPr/>
        </p:nvSpPr>
        <p:spPr>
          <a:xfrm>
            <a:off x="3102875" y="5561525"/>
            <a:ext cx="1588800" cy="7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10260d908e3_0_13"/>
          <p:cNvSpPr/>
          <p:nvPr/>
        </p:nvSpPr>
        <p:spPr>
          <a:xfrm>
            <a:off x="6866800" y="5705625"/>
            <a:ext cx="1588800" cy="771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g10260d908e3_0_13"/>
          <p:cNvPicPr preferRelativeResize="0"/>
          <p:nvPr/>
        </p:nvPicPr>
        <p:blipFill>
          <a:blip r:embed="rId5">
            <a:alphaModFix/>
          </a:blip>
          <a:stretch>
            <a:fillRect/>
          </a:stretch>
        </p:blipFill>
        <p:spPr>
          <a:xfrm>
            <a:off x="2224575" y="1907775"/>
            <a:ext cx="1562100" cy="628650"/>
          </a:xfrm>
          <a:prstGeom prst="rect">
            <a:avLst/>
          </a:prstGeom>
          <a:noFill/>
          <a:ln>
            <a:noFill/>
          </a:ln>
        </p:spPr>
      </p:pic>
      <p:cxnSp>
        <p:nvCxnSpPr>
          <p:cNvPr id="399" name="Google Shape;399;g10260d908e3_0_13"/>
          <p:cNvCxnSpPr/>
          <p:nvPr/>
        </p:nvCxnSpPr>
        <p:spPr>
          <a:xfrm flipH="1">
            <a:off x="2452800" y="1975775"/>
            <a:ext cx="296100" cy="187500"/>
          </a:xfrm>
          <a:prstGeom prst="straightConnector1">
            <a:avLst/>
          </a:prstGeom>
          <a:noFill/>
          <a:ln cap="flat" cmpd="sng" w="19050">
            <a:solidFill>
              <a:schemeClr val="accent5"/>
            </a:solidFill>
            <a:prstDash val="solid"/>
            <a:round/>
            <a:headEnd len="med" w="med" type="none"/>
            <a:tailEnd len="med" w="med" type="none"/>
          </a:ln>
        </p:spPr>
      </p:cxnSp>
      <p:cxnSp>
        <p:nvCxnSpPr>
          <p:cNvPr id="400" name="Google Shape;400;g10260d908e3_0_13"/>
          <p:cNvCxnSpPr/>
          <p:nvPr/>
        </p:nvCxnSpPr>
        <p:spPr>
          <a:xfrm flipH="1">
            <a:off x="2452800" y="2254200"/>
            <a:ext cx="296100" cy="187500"/>
          </a:xfrm>
          <a:prstGeom prst="straightConnector1">
            <a:avLst/>
          </a:prstGeom>
          <a:noFill/>
          <a:ln cap="flat" cmpd="sng" w="19050">
            <a:solidFill>
              <a:schemeClr val="accent5"/>
            </a:solidFill>
            <a:prstDash val="solid"/>
            <a:round/>
            <a:headEnd len="med" w="med" type="none"/>
            <a:tailEnd len="med" w="med" type="none"/>
          </a:ln>
        </p:spPr>
      </p:cxnSp>
      <p:pic>
        <p:nvPicPr>
          <p:cNvPr id="401" name="Google Shape;401;g10260d908e3_0_13"/>
          <p:cNvPicPr preferRelativeResize="0"/>
          <p:nvPr/>
        </p:nvPicPr>
        <p:blipFill>
          <a:blip r:embed="rId6">
            <a:alphaModFix/>
          </a:blip>
          <a:stretch>
            <a:fillRect/>
          </a:stretch>
        </p:blipFill>
        <p:spPr>
          <a:xfrm>
            <a:off x="2664275" y="4777675"/>
            <a:ext cx="950275" cy="1050811"/>
          </a:xfrm>
          <a:prstGeom prst="rect">
            <a:avLst/>
          </a:prstGeom>
          <a:noFill/>
          <a:ln>
            <a:noFill/>
          </a:ln>
        </p:spPr>
      </p:pic>
      <p:pic>
        <p:nvPicPr>
          <p:cNvPr id="402" name="Google Shape;402;g10260d908e3_0_13"/>
          <p:cNvPicPr preferRelativeResize="0"/>
          <p:nvPr/>
        </p:nvPicPr>
        <p:blipFill>
          <a:blip r:embed="rId6">
            <a:alphaModFix/>
          </a:blip>
          <a:stretch>
            <a:fillRect/>
          </a:stretch>
        </p:blipFill>
        <p:spPr>
          <a:xfrm>
            <a:off x="9080250" y="5421925"/>
            <a:ext cx="950275" cy="1050800"/>
          </a:xfrm>
          <a:prstGeom prst="rect">
            <a:avLst/>
          </a:prstGeom>
          <a:noFill/>
          <a:ln>
            <a:noFill/>
          </a:ln>
        </p:spPr>
      </p:pic>
      <p:pic>
        <p:nvPicPr>
          <p:cNvPr id="403" name="Google Shape;403;g10260d908e3_0_13"/>
          <p:cNvPicPr preferRelativeResize="0"/>
          <p:nvPr/>
        </p:nvPicPr>
        <p:blipFill>
          <a:blip r:embed="rId6">
            <a:alphaModFix/>
          </a:blip>
          <a:stretch>
            <a:fillRect/>
          </a:stretch>
        </p:blipFill>
        <p:spPr>
          <a:xfrm>
            <a:off x="8090500" y="653050"/>
            <a:ext cx="950275" cy="1050811"/>
          </a:xfrm>
          <a:prstGeom prst="rect">
            <a:avLst/>
          </a:prstGeom>
          <a:noFill/>
          <a:ln>
            <a:noFill/>
          </a:ln>
        </p:spPr>
      </p:pic>
      <p:cxnSp>
        <p:nvCxnSpPr>
          <p:cNvPr id="404" name="Google Shape;404;g10260d908e3_0_13"/>
          <p:cNvCxnSpPr/>
          <p:nvPr/>
        </p:nvCxnSpPr>
        <p:spPr>
          <a:xfrm flipH="1" rot="10800000">
            <a:off x="3611550" y="4608200"/>
            <a:ext cx="769800" cy="266400"/>
          </a:xfrm>
          <a:prstGeom prst="straightConnector1">
            <a:avLst/>
          </a:prstGeom>
          <a:noFill/>
          <a:ln cap="flat" cmpd="sng" w="9525">
            <a:solidFill>
              <a:schemeClr val="dk2"/>
            </a:solidFill>
            <a:prstDash val="solid"/>
            <a:round/>
            <a:headEnd len="med" w="med" type="none"/>
            <a:tailEnd len="med" w="med" type="none"/>
          </a:ln>
        </p:spPr>
      </p:cxnSp>
      <p:cxnSp>
        <p:nvCxnSpPr>
          <p:cNvPr id="405" name="Google Shape;405;g10260d908e3_0_13"/>
          <p:cNvCxnSpPr/>
          <p:nvPr/>
        </p:nvCxnSpPr>
        <p:spPr>
          <a:xfrm>
            <a:off x="8624300" y="1391325"/>
            <a:ext cx="138300" cy="601800"/>
          </a:xfrm>
          <a:prstGeom prst="straightConnector1">
            <a:avLst/>
          </a:prstGeom>
          <a:noFill/>
          <a:ln cap="flat" cmpd="sng" w="9525">
            <a:solidFill>
              <a:schemeClr val="dk2"/>
            </a:solidFill>
            <a:prstDash val="solid"/>
            <a:round/>
            <a:headEnd len="med" w="med" type="none"/>
            <a:tailEnd len="med" w="med" type="none"/>
          </a:ln>
        </p:spPr>
      </p:cxnSp>
      <p:cxnSp>
        <p:nvCxnSpPr>
          <p:cNvPr id="406" name="Google Shape;406;g10260d908e3_0_13"/>
          <p:cNvCxnSpPr/>
          <p:nvPr/>
        </p:nvCxnSpPr>
        <p:spPr>
          <a:xfrm rot="10800000">
            <a:off x="9040575" y="5180400"/>
            <a:ext cx="353400" cy="582300"/>
          </a:xfrm>
          <a:prstGeom prst="straightConnector1">
            <a:avLst/>
          </a:prstGeom>
          <a:noFill/>
          <a:ln cap="flat" cmpd="sng" w="9525">
            <a:solidFill>
              <a:schemeClr val="dk2"/>
            </a:solidFill>
            <a:prstDash val="solid"/>
            <a:round/>
            <a:headEnd len="med" w="med" type="none"/>
            <a:tailEnd len="med" w="med" type="none"/>
          </a:ln>
        </p:spPr>
      </p:cxnSp>
      <p:pic>
        <p:nvPicPr>
          <p:cNvPr id="407" name="Google Shape;407;g10260d908e3_0_13"/>
          <p:cNvPicPr preferRelativeResize="0"/>
          <p:nvPr/>
        </p:nvPicPr>
        <p:blipFill>
          <a:blip r:embed="rId7">
            <a:alphaModFix/>
          </a:blip>
          <a:stretch>
            <a:fillRect/>
          </a:stretch>
        </p:blipFill>
        <p:spPr>
          <a:xfrm>
            <a:off x="5057775" y="717675"/>
            <a:ext cx="1038225" cy="590550"/>
          </a:xfrm>
          <a:prstGeom prst="rect">
            <a:avLst/>
          </a:prstGeom>
          <a:noFill/>
          <a:ln>
            <a:noFill/>
          </a:ln>
        </p:spPr>
      </p:pic>
      <p:cxnSp>
        <p:nvCxnSpPr>
          <p:cNvPr id="408" name="Google Shape;408;g10260d908e3_0_13"/>
          <p:cNvCxnSpPr/>
          <p:nvPr/>
        </p:nvCxnSpPr>
        <p:spPr>
          <a:xfrm flipH="1">
            <a:off x="4696925" y="1292650"/>
            <a:ext cx="384900" cy="670800"/>
          </a:xfrm>
          <a:prstGeom prst="straightConnector1">
            <a:avLst/>
          </a:prstGeom>
          <a:noFill/>
          <a:ln cap="flat" cmpd="sng" w="9525">
            <a:solidFill>
              <a:schemeClr val="dk2"/>
            </a:solidFill>
            <a:prstDash val="solid"/>
            <a:round/>
            <a:headEnd len="med" w="med" type="none"/>
            <a:tailEnd len="med" w="med" type="none"/>
          </a:ln>
        </p:spPr>
      </p:cxnSp>
      <p:pic>
        <p:nvPicPr>
          <p:cNvPr id="409" name="Google Shape;409;g10260d908e3_0_13"/>
          <p:cNvPicPr preferRelativeResize="0"/>
          <p:nvPr/>
        </p:nvPicPr>
        <p:blipFill>
          <a:blip r:embed="rId8">
            <a:alphaModFix/>
          </a:blip>
          <a:stretch>
            <a:fillRect/>
          </a:stretch>
        </p:blipFill>
        <p:spPr>
          <a:xfrm>
            <a:off x="8046525" y="5796150"/>
            <a:ext cx="1038225" cy="590550"/>
          </a:xfrm>
          <a:prstGeom prst="rect">
            <a:avLst/>
          </a:prstGeom>
          <a:noFill/>
          <a:ln cap="flat" cmpd="sng" w="9525">
            <a:solidFill>
              <a:schemeClr val="lt1"/>
            </a:solidFill>
            <a:prstDash val="solid"/>
            <a:round/>
            <a:headEnd len="sm" w="sm" type="none"/>
            <a:tailEnd len="sm" w="sm" type="none"/>
          </a:ln>
        </p:spPr>
      </p:pic>
      <p:cxnSp>
        <p:nvCxnSpPr>
          <p:cNvPr id="410" name="Google Shape;410;g10260d908e3_0_13"/>
          <p:cNvCxnSpPr/>
          <p:nvPr/>
        </p:nvCxnSpPr>
        <p:spPr>
          <a:xfrm flipH="1" rot="10800000">
            <a:off x="8572688" y="5183400"/>
            <a:ext cx="241500" cy="576300"/>
          </a:xfrm>
          <a:prstGeom prst="straightConnector1">
            <a:avLst/>
          </a:prstGeom>
          <a:noFill/>
          <a:ln cap="flat" cmpd="sng" w="9525">
            <a:solidFill>
              <a:schemeClr val="dk2"/>
            </a:solidFill>
            <a:prstDash val="solid"/>
            <a:round/>
            <a:headEnd len="med" w="med" type="none"/>
            <a:tailEnd len="med" w="med" type="none"/>
          </a:ln>
        </p:spPr>
      </p:cxnSp>
      <p:pic>
        <p:nvPicPr>
          <p:cNvPr id="411" name="Google Shape;411;g10260d908e3_0_13"/>
          <p:cNvPicPr preferRelativeResize="0"/>
          <p:nvPr/>
        </p:nvPicPr>
        <p:blipFill>
          <a:blip r:embed="rId9">
            <a:alphaModFix/>
          </a:blip>
          <a:stretch>
            <a:fillRect/>
          </a:stretch>
        </p:blipFill>
        <p:spPr>
          <a:xfrm>
            <a:off x="4191950" y="5705625"/>
            <a:ext cx="1038225" cy="1105470"/>
          </a:xfrm>
          <a:prstGeom prst="rect">
            <a:avLst/>
          </a:prstGeom>
          <a:noFill/>
          <a:ln>
            <a:noFill/>
          </a:ln>
        </p:spPr>
      </p:pic>
      <p:pic>
        <p:nvPicPr>
          <p:cNvPr id="412" name="Google Shape;412;g10260d908e3_0_13"/>
          <p:cNvPicPr preferRelativeResize="0"/>
          <p:nvPr/>
        </p:nvPicPr>
        <p:blipFill>
          <a:blip r:embed="rId10">
            <a:alphaModFix/>
          </a:blip>
          <a:stretch>
            <a:fillRect/>
          </a:stretch>
        </p:blipFill>
        <p:spPr>
          <a:xfrm>
            <a:off x="609600" y="2870779"/>
            <a:ext cx="2190750" cy="752475"/>
          </a:xfrm>
          <a:prstGeom prst="rect">
            <a:avLst/>
          </a:prstGeom>
          <a:noFill/>
          <a:ln>
            <a:noFill/>
          </a:ln>
        </p:spPr>
      </p:pic>
      <p:sp>
        <p:nvSpPr>
          <p:cNvPr id="413" name="Google Shape;413;g10260d908e3_0_1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a:p>
        </p:txBody>
      </p:sp>
      <p:cxnSp>
        <p:nvCxnSpPr>
          <p:cNvPr id="414" name="Google Shape;414;g10260d908e3_0_13"/>
          <p:cNvCxnSpPr/>
          <p:nvPr/>
        </p:nvCxnSpPr>
        <p:spPr>
          <a:xfrm flipH="1">
            <a:off x="5032275" y="5180500"/>
            <a:ext cx="246900" cy="908100"/>
          </a:xfrm>
          <a:prstGeom prst="straightConnector1">
            <a:avLst/>
          </a:prstGeom>
          <a:noFill/>
          <a:ln cap="flat" cmpd="sng" w="9525">
            <a:solidFill>
              <a:schemeClr val="dk2"/>
            </a:solidFill>
            <a:prstDash val="solid"/>
            <a:round/>
            <a:headEnd len="med" w="med" type="none"/>
            <a:tailEnd len="med" w="med" type="none"/>
          </a:ln>
        </p:spPr>
      </p:cxnSp>
      <p:pic>
        <p:nvPicPr>
          <p:cNvPr id="415" name="Google Shape;415;g10260d908e3_0_13"/>
          <p:cNvPicPr preferRelativeResize="0"/>
          <p:nvPr/>
        </p:nvPicPr>
        <p:blipFill>
          <a:blip r:embed="rId11">
            <a:alphaModFix/>
          </a:blip>
          <a:stretch>
            <a:fillRect/>
          </a:stretch>
        </p:blipFill>
        <p:spPr>
          <a:xfrm rot="10800000">
            <a:off x="6769525" y="5421924"/>
            <a:ext cx="731700" cy="825508"/>
          </a:xfrm>
          <a:prstGeom prst="rect">
            <a:avLst/>
          </a:prstGeom>
          <a:noFill/>
          <a:ln>
            <a:noFill/>
          </a:ln>
        </p:spPr>
      </p:pic>
      <p:pic>
        <p:nvPicPr>
          <p:cNvPr id="416" name="Google Shape;416;g10260d908e3_0_13"/>
          <p:cNvPicPr preferRelativeResize="0"/>
          <p:nvPr/>
        </p:nvPicPr>
        <p:blipFill>
          <a:blip r:embed="rId6">
            <a:alphaModFix/>
          </a:blip>
          <a:stretch>
            <a:fillRect/>
          </a:stretch>
        </p:blipFill>
        <p:spPr>
          <a:xfrm>
            <a:off x="10632125" y="1603300"/>
            <a:ext cx="950275" cy="1050811"/>
          </a:xfrm>
          <a:prstGeom prst="rect">
            <a:avLst/>
          </a:prstGeom>
          <a:noFill/>
          <a:ln>
            <a:noFill/>
          </a:ln>
        </p:spPr>
      </p:pic>
      <p:cxnSp>
        <p:nvCxnSpPr>
          <p:cNvPr id="417" name="Google Shape;417;g10260d908e3_0_13"/>
          <p:cNvCxnSpPr/>
          <p:nvPr/>
        </p:nvCxnSpPr>
        <p:spPr>
          <a:xfrm>
            <a:off x="11308300" y="2318900"/>
            <a:ext cx="463800" cy="592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f9ecec012e_3_0"/>
          <p:cNvSpPr/>
          <p:nvPr/>
        </p:nvSpPr>
        <p:spPr>
          <a:xfrm>
            <a:off x="1487724" y="1904337"/>
            <a:ext cx="4495877" cy="528926"/>
          </a:xfrm>
          <a:prstGeom prst="rect">
            <a:avLst/>
          </a:prstGeom>
          <a:solidFill>
            <a:schemeClr val="accent2"/>
          </a:solidFill>
          <a:ln cap="flat" cmpd="sng" w="25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gf9ecec012e_3_0"/>
          <p:cNvSpPr/>
          <p:nvPr/>
        </p:nvSpPr>
        <p:spPr>
          <a:xfrm>
            <a:off x="1487724" y="2872861"/>
            <a:ext cx="330275" cy="330275"/>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gf9ecec012e_3_0"/>
          <p:cNvSpPr/>
          <p:nvPr/>
        </p:nvSpPr>
        <p:spPr>
          <a:xfrm>
            <a:off x="1802436" y="2653063"/>
            <a:ext cx="4181166" cy="769872"/>
          </a:xfrm>
          <a:custGeom>
            <a:rect b="b" l="l" r="r" t="t"/>
            <a:pathLst>
              <a:path extrusionOk="0" h="769872" w="4181166">
                <a:moveTo>
                  <a:pt x="0" y="0"/>
                </a:moveTo>
                <a:lnTo>
                  <a:pt x="4181166" y="0"/>
                </a:lnTo>
                <a:lnTo>
                  <a:pt x="4181166" y="769872"/>
                </a:lnTo>
                <a:lnTo>
                  <a:pt x="0" y="769872"/>
                </a:lnTo>
                <a:lnTo>
                  <a:pt x="0" y="0"/>
                </a:lnTo>
                <a:close/>
              </a:path>
            </a:pathLst>
          </a:custGeom>
          <a:noFill/>
          <a:ln>
            <a:noFill/>
          </a:ln>
        </p:spPr>
        <p:txBody>
          <a:bodyPr anchorCtr="0" anchor="ctr" bIns="135125" lIns="135125" spcFirstLastPara="1" rIns="135125" wrap="square" tIns="135125">
            <a:noAutofit/>
          </a:bodyPr>
          <a:lstStyle/>
          <a:p>
            <a:pPr indent="0" lvl="0" marL="0" marR="0" rtl="0" algn="l">
              <a:lnSpc>
                <a:spcPct val="90000"/>
              </a:lnSpc>
              <a:spcBef>
                <a:spcPts val="0"/>
              </a:spcBef>
              <a:spcAft>
                <a:spcPts val="0"/>
              </a:spcAft>
              <a:buClr>
                <a:srgbClr val="000000"/>
              </a:buClr>
              <a:buSzPts val="1900"/>
              <a:buFont typeface="Arial"/>
              <a:buNone/>
            </a:pPr>
            <a:r>
              <a:rPr lang="en-US" sz="1900">
                <a:solidFill>
                  <a:schemeClr val="dk1"/>
                </a:solidFill>
                <a:latin typeface="Open Sans"/>
                <a:ea typeface="Open Sans"/>
                <a:cs typeface="Open Sans"/>
                <a:sym typeface="Open Sans"/>
              </a:rPr>
              <a:t>Collecting cost and lead time quotes from suppliers</a:t>
            </a:r>
            <a:endParaRPr b="0" i="0" sz="1400" u="none" cap="none" strike="noStrike">
              <a:solidFill>
                <a:srgbClr val="000000"/>
              </a:solidFill>
              <a:latin typeface="Arial"/>
              <a:ea typeface="Arial"/>
              <a:cs typeface="Arial"/>
              <a:sym typeface="Arial"/>
            </a:endParaRPr>
          </a:p>
        </p:txBody>
      </p:sp>
      <p:sp>
        <p:nvSpPr>
          <p:cNvPr id="425" name="Google Shape;425;gf9ecec012e_3_0"/>
          <p:cNvSpPr/>
          <p:nvPr/>
        </p:nvSpPr>
        <p:spPr>
          <a:xfrm>
            <a:off x="1487724" y="3642734"/>
            <a:ext cx="330275" cy="330275"/>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gf9ecec012e_3_0"/>
          <p:cNvSpPr/>
          <p:nvPr/>
        </p:nvSpPr>
        <p:spPr>
          <a:xfrm>
            <a:off x="1802436" y="3422935"/>
            <a:ext cx="4181166" cy="769872"/>
          </a:xfrm>
          <a:custGeom>
            <a:rect b="b" l="l" r="r" t="t"/>
            <a:pathLst>
              <a:path extrusionOk="0" h="769872" w="4181166">
                <a:moveTo>
                  <a:pt x="0" y="0"/>
                </a:moveTo>
                <a:lnTo>
                  <a:pt x="4181166" y="0"/>
                </a:lnTo>
                <a:lnTo>
                  <a:pt x="4181166" y="769872"/>
                </a:lnTo>
                <a:lnTo>
                  <a:pt x="0" y="769872"/>
                </a:lnTo>
                <a:lnTo>
                  <a:pt x="0" y="0"/>
                </a:lnTo>
                <a:close/>
              </a:path>
            </a:pathLst>
          </a:custGeom>
          <a:noFill/>
          <a:ln>
            <a:noFill/>
          </a:ln>
        </p:spPr>
        <p:txBody>
          <a:bodyPr anchorCtr="0" anchor="ctr" bIns="135125" lIns="135125" spcFirstLastPara="1" rIns="135125" wrap="square" tIns="135125">
            <a:noAutofit/>
          </a:bodyPr>
          <a:lstStyle/>
          <a:p>
            <a:pPr indent="0" lvl="0" marL="0" marR="0" rtl="0" algn="l">
              <a:lnSpc>
                <a:spcPct val="90000"/>
              </a:lnSpc>
              <a:spcBef>
                <a:spcPts val="0"/>
              </a:spcBef>
              <a:spcAft>
                <a:spcPts val="0"/>
              </a:spcAft>
              <a:buClr>
                <a:srgbClr val="000000"/>
              </a:buClr>
              <a:buSzPts val="1900"/>
              <a:buFont typeface="Arial"/>
              <a:buNone/>
            </a:pPr>
            <a:r>
              <a:rPr lang="en-US" sz="1900">
                <a:solidFill>
                  <a:schemeClr val="dk1"/>
                </a:solidFill>
                <a:latin typeface="Open Sans"/>
                <a:ea typeface="Open Sans"/>
                <a:cs typeface="Open Sans"/>
                <a:sym typeface="Open Sans"/>
              </a:rPr>
              <a:t>Finalizing </a:t>
            </a:r>
            <a:r>
              <a:rPr lang="en-US" sz="1900">
                <a:solidFill>
                  <a:schemeClr val="dk1"/>
                </a:solidFill>
                <a:latin typeface="Open Sans"/>
                <a:ea typeface="Open Sans"/>
                <a:cs typeface="Open Sans"/>
                <a:sym typeface="Open Sans"/>
              </a:rPr>
              <a:t>component</a:t>
            </a:r>
            <a:r>
              <a:rPr lang="en-US" sz="1900">
                <a:solidFill>
                  <a:schemeClr val="dk1"/>
                </a:solidFill>
                <a:latin typeface="Open Sans"/>
                <a:ea typeface="Open Sans"/>
                <a:cs typeface="Open Sans"/>
                <a:sym typeface="Open Sans"/>
              </a:rPr>
              <a:t> matching</a:t>
            </a:r>
            <a:endParaRPr b="0" i="0" sz="1400" u="none" cap="none" strike="noStrike">
              <a:solidFill>
                <a:srgbClr val="000000"/>
              </a:solidFill>
              <a:latin typeface="Arial"/>
              <a:ea typeface="Arial"/>
              <a:cs typeface="Arial"/>
              <a:sym typeface="Arial"/>
            </a:endParaRPr>
          </a:p>
        </p:txBody>
      </p:sp>
      <p:sp>
        <p:nvSpPr>
          <p:cNvPr id="427" name="Google Shape;427;gf9ecec012e_3_0"/>
          <p:cNvSpPr/>
          <p:nvPr/>
        </p:nvSpPr>
        <p:spPr>
          <a:xfrm>
            <a:off x="6208396" y="1904337"/>
            <a:ext cx="4495877" cy="528926"/>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gf9ecec012e_3_0"/>
          <p:cNvSpPr/>
          <p:nvPr/>
        </p:nvSpPr>
        <p:spPr>
          <a:xfrm>
            <a:off x="6208396" y="2872861"/>
            <a:ext cx="330275" cy="330275"/>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gf9ecec012e_3_0"/>
          <p:cNvSpPr/>
          <p:nvPr/>
        </p:nvSpPr>
        <p:spPr>
          <a:xfrm>
            <a:off x="6523107" y="2653063"/>
            <a:ext cx="4181166" cy="769872"/>
          </a:xfrm>
          <a:custGeom>
            <a:rect b="b" l="l" r="r" t="t"/>
            <a:pathLst>
              <a:path extrusionOk="0" h="769872" w="4181166">
                <a:moveTo>
                  <a:pt x="0" y="0"/>
                </a:moveTo>
                <a:lnTo>
                  <a:pt x="4181166" y="0"/>
                </a:lnTo>
                <a:lnTo>
                  <a:pt x="4181166" y="769872"/>
                </a:lnTo>
                <a:lnTo>
                  <a:pt x="0" y="769872"/>
                </a:lnTo>
                <a:lnTo>
                  <a:pt x="0" y="0"/>
                </a:lnTo>
                <a:close/>
              </a:path>
            </a:pathLst>
          </a:custGeom>
          <a:noFill/>
          <a:ln>
            <a:noFill/>
          </a:ln>
        </p:spPr>
        <p:txBody>
          <a:bodyPr anchorCtr="0" anchor="ctr" bIns="135125" lIns="135125" spcFirstLastPara="1" rIns="135125" wrap="square" tIns="135125">
            <a:noAutofit/>
          </a:bodyPr>
          <a:lstStyle/>
          <a:p>
            <a:pPr indent="0" lvl="0" marL="0" marR="0" rtl="0" algn="l">
              <a:lnSpc>
                <a:spcPct val="90000"/>
              </a:lnSpc>
              <a:spcBef>
                <a:spcPts val="0"/>
              </a:spcBef>
              <a:spcAft>
                <a:spcPts val="0"/>
              </a:spcAft>
              <a:buClr>
                <a:srgbClr val="000000"/>
              </a:buClr>
              <a:buSzPts val="1900"/>
              <a:buFont typeface="Arial"/>
              <a:buNone/>
            </a:pPr>
            <a:r>
              <a:rPr lang="en-US" sz="1900">
                <a:solidFill>
                  <a:schemeClr val="dk1"/>
                </a:solidFill>
                <a:latin typeface="Open Sans"/>
                <a:ea typeface="Open Sans"/>
                <a:cs typeface="Open Sans"/>
                <a:sym typeface="Open Sans"/>
              </a:rPr>
              <a:t>Bill of Materials</a:t>
            </a:r>
            <a:endParaRPr b="0" i="0" sz="1400" u="none" cap="none" strike="noStrike">
              <a:solidFill>
                <a:srgbClr val="000000"/>
              </a:solidFill>
              <a:latin typeface="Arial"/>
              <a:ea typeface="Arial"/>
              <a:cs typeface="Arial"/>
              <a:sym typeface="Arial"/>
            </a:endParaRPr>
          </a:p>
        </p:txBody>
      </p:sp>
      <p:sp>
        <p:nvSpPr>
          <p:cNvPr id="430" name="Google Shape;430;gf9ecec012e_3_0"/>
          <p:cNvSpPr/>
          <p:nvPr/>
        </p:nvSpPr>
        <p:spPr>
          <a:xfrm>
            <a:off x="6208396" y="3642734"/>
            <a:ext cx="330275" cy="330275"/>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gf9ecec012e_3_0"/>
          <p:cNvSpPr/>
          <p:nvPr/>
        </p:nvSpPr>
        <p:spPr>
          <a:xfrm>
            <a:off x="6523107" y="3422935"/>
            <a:ext cx="4181166" cy="769872"/>
          </a:xfrm>
          <a:custGeom>
            <a:rect b="b" l="l" r="r" t="t"/>
            <a:pathLst>
              <a:path extrusionOk="0" h="769872" w="4181166">
                <a:moveTo>
                  <a:pt x="0" y="0"/>
                </a:moveTo>
                <a:lnTo>
                  <a:pt x="4181166" y="0"/>
                </a:lnTo>
                <a:lnTo>
                  <a:pt x="4181166" y="769872"/>
                </a:lnTo>
                <a:lnTo>
                  <a:pt x="0" y="769872"/>
                </a:lnTo>
                <a:lnTo>
                  <a:pt x="0" y="0"/>
                </a:lnTo>
                <a:close/>
              </a:path>
            </a:pathLst>
          </a:custGeom>
          <a:noFill/>
          <a:ln>
            <a:noFill/>
          </a:ln>
        </p:spPr>
        <p:txBody>
          <a:bodyPr anchorCtr="0" anchor="ctr" bIns="135125" lIns="135125" spcFirstLastPara="1" rIns="135125" wrap="square" tIns="135125">
            <a:noAutofit/>
          </a:bodyPr>
          <a:lstStyle/>
          <a:p>
            <a:pPr indent="0" lvl="0" marL="0" marR="0" rtl="0" algn="l">
              <a:lnSpc>
                <a:spcPct val="90000"/>
              </a:lnSpc>
              <a:spcBef>
                <a:spcPts val="0"/>
              </a:spcBef>
              <a:spcAft>
                <a:spcPts val="0"/>
              </a:spcAft>
              <a:buClr>
                <a:srgbClr val="000000"/>
              </a:buClr>
              <a:buSzPts val="1900"/>
              <a:buFont typeface="Arial"/>
              <a:buNone/>
            </a:pPr>
            <a:r>
              <a:rPr lang="en-US" sz="1900">
                <a:solidFill>
                  <a:schemeClr val="dk1"/>
                </a:solidFill>
                <a:latin typeface="Open Sans"/>
                <a:ea typeface="Open Sans"/>
                <a:cs typeface="Open Sans"/>
                <a:sym typeface="Open Sans"/>
              </a:rPr>
              <a:t>Test plan creation</a:t>
            </a:r>
            <a:endParaRPr b="0" i="0" sz="1400" u="none" cap="none" strike="noStrike">
              <a:solidFill>
                <a:srgbClr val="000000"/>
              </a:solidFill>
              <a:latin typeface="Arial"/>
              <a:ea typeface="Arial"/>
              <a:cs typeface="Arial"/>
              <a:sym typeface="Arial"/>
            </a:endParaRPr>
          </a:p>
        </p:txBody>
      </p:sp>
      <p:sp>
        <p:nvSpPr>
          <p:cNvPr id="432" name="Google Shape;432;gf9ecec012e_3_0"/>
          <p:cNvSpPr/>
          <p:nvPr/>
        </p:nvSpPr>
        <p:spPr>
          <a:xfrm>
            <a:off x="6208396" y="4412606"/>
            <a:ext cx="330275" cy="330275"/>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gf9ecec012e_3_0"/>
          <p:cNvSpPr/>
          <p:nvPr/>
        </p:nvSpPr>
        <p:spPr>
          <a:xfrm>
            <a:off x="6523107" y="4192808"/>
            <a:ext cx="4181166" cy="769872"/>
          </a:xfrm>
          <a:custGeom>
            <a:rect b="b" l="l" r="r" t="t"/>
            <a:pathLst>
              <a:path extrusionOk="0" h="769872" w="4181166">
                <a:moveTo>
                  <a:pt x="0" y="0"/>
                </a:moveTo>
                <a:lnTo>
                  <a:pt x="4181166" y="0"/>
                </a:lnTo>
                <a:lnTo>
                  <a:pt x="4181166" y="769872"/>
                </a:lnTo>
                <a:lnTo>
                  <a:pt x="0" y="769872"/>
                </a:lnTo>
                <a:lnTo>
                  <a:pt x="0" y="0"/>
                </a:lnTo>
                <a:close/>
              </a:path>
            </a:pathLst>
          </a:custGeom>
          <a:noFill/>
          <a:ln>
            <a:noFill/>
          </a:ln>
        </p:spPr>
        <p:txBody>
          <a:bodyPr anchorCtr="0" anchor="ctr" bIns="135125" lIns="135125" spcFirstLastPara="1" rIns="135125" wrap="square" tIns="135125">
            <a:noAutofit/>
          </a:bodyPr>
          <a:lstStyle/>
          <a:p>
            <a:pPr indent="0" lvl="0" marL="0" marR="0" rtl="0" algn="l">
              <a:lnSpc>
                <a:spcPct val="90000"/>
              </a:lnSpc>
              <a:spcBef>
                <a:spcPts val="0"/>
              </a:spcBef>
              <a:spcAft>
                <a:spcPts val="0"/>
              </a:spcAft>
              <a:buClr>
                <a:srgbClr val="000000"/>
              </a:buClr>
              <a:buSzPts val="1900"/>
              <a:buFont typeface="Arial"/>
              <a:buNone/>
            </a:pPr>
            <a:r>
              <a:rPr lang="en-US" sz="1900">
                <a:solidFill>
                  <a:schemeClr val="dk1"/>
                </a:solidFill>
                <a:latin typeface="Open Sans"/>
                <a:ea typeface="Open Sans"/>
                <a:cs typeface="Open Sans"/>
                <a:sym typeface="Open Sans"/>
              </a:rPr>
              <a:t>Economic Study</a:t>
            </a:r>
            <a:endParaRPr b="0" i="0" sz="1400" u="none" cap="none" strike="noStrike">
              <a:solidFill>
                <a:srgbClr val="000000"/>
              </a:solidFill>
              <a:latin typeface="Arial"/>
              <a:ea typeface="Arial"/>
              <a:cs typeface="Arial"/>
              <a:sym typeface="Arial"/>
            </a:endParaRPr>
          </a:p>
        </p:txBody>
      </p:sp>
      <p:sp>
        <p:nvSpPr>
          <p:cNvPr id="434" name="Google Shape;434;gf9ecec012e_3_0"/>
          <p:cNvSpPr/>
          <p:nvPr/>
        </p:nvSpPr>
        <p:spPr>
          <a:xfrm>
            <a:off x="1487724" y="1904336"/>
            <a:ext cx="4495877" cy="528926"/>
          </a:xfrm>
          <a:custGeom>
            <a:rect b="b" l="l" r="r" t="t"/>
            <a:pathLst>
              <a:path extrusionOk="0" h="950174" w="4495877">
                <a:moveTo>
                  <a:pt x="0" y="0"/>
                </a:moveTo>
                <a:lnTo>
                  <a:pt x="4495877" y="0"/>
                </a:lnTo>
                <a:lnTo>
                  <a:pt x="4495877" y="950174"/>
                </a:lnTo>
                <a:lnTo>
                  <a:pt x="0" y="950174"/>
                </a:lnTo>
                <a:lnTo>
                  <a:pt x="0" y="0"/>
                </a:lnTo>
                <a:close/>
              </a:path>
            </a:pathLst>
          </a:custGeom>
          <a:noFill/>
          <a:ln>
            <a:noFill/>
          </a:ln>
        </p:spPr>
        <p:txBody>
          <a:bodyPr anchorCtr="0" anchor="ctr" bIns="45700" lIns="68575" spcFirstLastPara="1" rIns="68575" wrap="square" tIns="45700">
            <a:noAutofit/>
          </a:bodyPr>
          <a:lstStyle/>
          <a:p>
            <a:pPr indent="0" lvl="0" marL="0" marR="0" rtl="0" algn="l">
              <a:lnSpc>
                <a:spcPct val="90000"/>
              </a:lnSpc>
              <a:spcBef>
                <a:spcPts val="0"/>
              </a:spcBef>
              <a:spcAft>
                <a:spcPts val="0"/>
              </a:spcAft>
              <a:buClr>
                <a:srgbClr val="000000"/>
              </a:buClr>
              <a:buSzPts val="3600"/>
              <a:buFont typeface="Arial"/>
              <a:buNone/>
            </a:pPr>
            <a:r>
              <a:rPr b="1" i="0" lang="en-US" sz="3600" u="none" cap="none" strike="noStrike">
                <a:solidFill>
                  <a:schemeClr val="lt1"/>
                </a:solidFill>
                <a:latin typeface="Arial"/>
                <a:ea typeface="Arial"/>
                <a:cs typeface="Arial"/>
                <a:sym typeface="Arial"/>
              </a:rPr>
              <a:t>Current Stage</a:t>
            </a:r>
            <a:endParaRPr b="0" i="0" sz="1400" u="none" cap="none" strike="noStrike">
              <a:solidFill>
                <a:srgbClr val="000000"/>
              </a:solidFill>
              <a:latin typeface="Arial"/>
              <a:ea typeface="Arial"/>
              <a:cs typeface="Arial"/>
              <a:sym typeface="Arial"/>
            </a:endParaRPr>
          </a:p>
        </p:txBody>
      </p:sp>
      <p:sp>
        <p:nvSpPr>
          <p:cNvPr id="435" name="Google Shape;435;gf9ecec012e_3_0"/>
          <p:cNvSpPr/>
          <p:nvPr/>
        </p:nvSpPr>
        <p:spPr>
          <a:xfrm>
            <a:off x="6208396" y="1904336"/>
            <a:ext cx="4495877" cy="528927"/>
          </a:xfrm>
          <a:custGeom>
            <a:rect b="b" l="l" r="r" t="t"/>
            <a:pathLst>
              <a:path extrusionOk="0" h="950174" w="4495877">
                <a:moveTo>
                  <a:pt x="0" y="0"/>
                </a:moveTo>
                <a:lnTo>
                  <a:pt x="4495877" y="0"/>
                </a:lnTo>
                <a:lnTo>
                  <a:pt x="4495877" y="950174"/>
                </a:lnTo>
                <a:lnTo>
                  <a:pt x="0" y="950174"/>
                </a:lnTo>
                <a:lnTo>
                  <a:pt x="0" y="0"/>
                </a:lnTo>
                <a:close/>
              </a:path>
            </a:pathLst>
          </a:custGeom>
          <a:noFill/>
          <a:ln>
            <a:noFill/>
          </a:ln>
        </p:spPr>
        <p:txBody>
          <a:bodyPr anchorCtr="0" anchor="ctr" bIns="45700" lIns="68575" spcFirstLastPara="1" rIns="68575" wrap="square" tIns="45700">
            <a:noAutofit/>
          </a:bodyPr>
          <a:lstStyle/>
          <a:p>
            <a:pPr indent="0" lvl="0" marL="0" marR="0" rtl="0" algn="l">
              <a:lnSpc>
                <a:spcPct val="90000"/>
              </a:lnSpc>
              <a:spcBef>
                <a:spcPts val="0"/>
              </a:spcBef>
              <a:spcAft>
                <a:spcPts val="0"/>
              </a:spcAft>
              <a:buClr>
                <a:srgbClr val="000000"/>
              </a:buClr>
              <a:buSzPts val="3600"/>
              <a:buFont typeface="Arial"/>
              <a:buNone/>
            </a:pPr>
            <a:r>
              <a:rPr b="1" i="0" lang="en-US" sz="3600" u="none" cap="none" strike="noStrike">
                <a:solidFill>
                  <a:schemeClr val="lt1"/>
                </a:solidFill>
                <a:latin typeface="Arial"/>
                <a:ea typeface="Arial"/>
                <a:cs typeface="Arial"/>
                <a:sym typeface="Arial"/>
              </a:rPr>
              <a:t>Next Steps</a:t>
            </a:r>
            <a:endParaRPr b="0" i="0" sz="1400" u="none" cap="none" strike="noStrike">
              <a:solidFill>
                <a:srgbClr val="000000"/>
              </a:solidFill>
              <a:latin typeface="Arial"/>
              <a:ea typeface="Arial"/>
              <a:cs typeface="Arial"/>
              <a:sym typeface="Arial"/>
            </a:endParaRPr>
          </a:p>
        </p:txBody>
      </p:sp>
      <p:sp>
        <p:nvSpPr>
          <p:cNvPr id="436" name="Google Shape;436;gf9ecec012e_3_0"/>
          <p:cNvSpPr txBox="1"/>
          <p:nvPr>
            <p:ph type="title"/>
          </p:nvPr>
        </p:nvSpPr>
        <p:spPr>
          <a:xfrm>
            <a:off x="562628" y="463968"/>
            <a:ext cx="9724372" cy="1033398"/>
          </a:xfrm>
          <a:prstGeom prst="rect">
            <a:avLst/>
          </a:prstGeom>
          <a:noFill/>
          <a:ln>
            <a:noFill/>
          </a:ln>
        </p:spPr>
        <p:txBody>
          <a:bodyPr anchorCtr="0" anchor="ctr" bIns="45700" lIns="91425" spcFirstLastPara="1" rIns="91425" wrap="square" tIns="45700">
            <a:normAutofit/>
          </a:bodyPr>
          <a:lstStyle/>
          <a:p>
            <a:pPr indent="0" lvl="0" marL="0" rtl="0" algn="l">
              <a:lnSpc>
                <a:spcPct val="105555"/>
              </a:lnSpc>
              <a:spcBef>
                <a:spcPts val="0"/>
              </a:spcBef>
              <a:spcAft>
                <a:spcPts val="0"/>
              </a:spcAft>
              <a:buClr>
                <a:schemeClr val="accent1"/>
              </a:buClr>
              <a:buSzPts val="3600"/>
              <a:buFont typeface="Calibri"/>
              <a:buNone/>
            </a:pPr>
            <a:r>
              <a:rPr lang="en-US">
                <a:latin typeface="Arial"/>
                <a:ea typeface="Arial"/>
                <a:cs typeface="Arial"/>
                <a:sym typeface="Arial"/>
              </a:rPr>
              <a:t>Progress</a:t>
            </a:r>
            <a:endParaRPr b="1" sz="3600">
              <a:solidFill>
                <a:schemeClr val="accent1"/>
              </a:solidFill>
              <a:latin typeface="Arial"/>
              <a:ea typeface="Arial"/>
              <a:cs typeface="Arial"/>
              <a:sym typeface="Arial"/>
            </a:endParaRPr>
          </a:p>
        </p:txBody>
      </p:sp>
      <p:sp>
        <p:nvSpPr>
          <p:cNvPr id="437" name="Google Shape;437;gf9ecec012e_3_0"/>
          <p:cNvSpPr txBox="1"/>
          <p:nvPr>
            <p:ph idx="12" type="sldNum"/>
          </p:nvPr>
        </p:nvSpPr>
        <p:spPr>
          <a:xfrm>
            <a:off x="9146427" y="6380538"/>
            <a:ext cx="2743200" cy="365100"/>
          </a:xfrm>
          <a:prstGeom prst="rect">
            <a:avLst/>
          </a:prstGeom>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800">
                <a:solidFill>
                  <a:schemeClr val="dk1"/>
                </a:solidFill>
              </a:rPr>
              <a:t>‹#›</a:t>
            </a:fld>
            <a:endParaRPr/>
          </a:p>
        </p:txBody>
      </p:sp>
      <p:sp>
        <p:nvSpPr>
          <p:cNvPr id="438" name="Google Shape;438;gf9ecec012e_3_0"/>
          <p:cNvSpPr/>
          <p:nvPr/>
        </p:nvSpPr>
        <p:spPr>
          <a:xfrm>
            <a:off x="6208396" y="5121543"/>
            <a:ext cx="330300" cy="330300"/>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gf9ecec012e_3_0"/>
          <p:cNvSpPr/>
          <p:nvPr/>
        </p:nvSpPr>
        <p:spPr>
          <a:xfrm>
            <a:off x="6523107" y="4901745"/>
            <a:ext cx="4181166" cy="769872"/>
          </a:xfrm>
          <a:custGeom>
            <a:rect b="b" l="l" r="r" t="t"/>
            <a:pathLst>
              <a:path extrusionOk="0" h="769872" w="4181166">
                <a:moveTo>
                  <a:pt x="0" y="0"/>
                </a:moveTo>
                <a:lnTo>
                  <a:pt x="4181166" y="0"/>
                </a:lnTo>
                <a:lnTo>
                  <a:pt x="4181166" y="769872"/>
                </a:lnTo>
                <a:lnTo>
                  <a:pt x="0" y="769872"/>
                </a:lnTo>
                <a:lnTo>
                  <a:pt x="0" y="0"/>
                </a:lnTo>
                <a:close/>
              </a:path>
            </a:pathLst>
          </a:custGeom>
          <a:noFill/>
          <a:ln>
            <a:noFill/>
          </a:ln>
        </p:spPr>
        <p:txBody>
          <a:bodyPr anchorCtr="0" anchor="ctr" bIns="135125" lIns="135125" spcFirstLastPara="1" rIns="135125" wrap="square" tIns="135125">
            <a:noAutofit/>
          </a:bodyPr>
          <a:lstStyle/>
          <a:p>
            <a:pPr indent="0" lvl="0" marL="0" marR="0" rtl="0" algn="l">
              <a:lnSpc>
                <a:spcPct val="90000"/>
              </a:lnSpc>
              <a:spcBef>
                <a:spcPts val="0"/>
              </a:spcBef>
              <a:spcAft>
                <a:spcPts val="0"/>
              </a:spcAft>
              <a:buClr>
                <a:srgbClr val="000000"/>
              </a:buClr>
              <a:buSzPts val="1900"/>
              <a:buFont typeface="Arial"/>
              <a:buNone/>
            </a:pPr>
            <a:r>
              <a:rPr lang="en-US" sz="1900">
                <a:solidFill>
                  <a:schemeClr val="dk1"/>
                </a:solidFill>
                <a:latin typeface="Open Sans"/>
                <a:ea typeface="Open Sans"/>
                <a:cs typeface="Open Sans"/>
                <a:sym typeface="Open Sans"/>
              </a:rPr>
              <a:t>Modelled Assembly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f9ecec012e_2_0"/>
          <p:cNvSpPr txBox="1"/>
          <p:nvPr>
            <p:ph type="title"/>
          </p:nvPr>
        </p:nvSpPr>
        <p:spPr>
          <a:xfrm>
            <a:off x="562628" y="463968"/>
            <a:ext cx="9724500" cy="1033500"/>
          </a:xfrm>
          <a:prstGeom prst="rect">
            <a:avLst/>
          </a:prstGeom>
          <a:noFill/>
          <a:ln>
            <a:noFill/>
          </a:ln>
        </p:spPr>
        <p:txBody>
          <a:bodyPr anchorCtr="0" anchor="ctr" bIns="45700" lIns="91425" spcFirstLastPara="1" rIns="91425" wrap="square" tIns="45700">
            <a:normAutofit/>
          </a:bodyPr>
          <a:lstStyle/>
          <a:p>
            <a:pPr indent="0" lvl="0" marL="0" marR="0" rtl="0" algn="l">
              <a:lnSpc>
                <a:spcPct val="105555"/>
              </a:lnSpc>
              <a:spcBef>
                <a:spcPts val="0"/>
              </a:spcBef>
              <a:spcAft>
                <a:spcPts val="0"/>
              </a:spcAft>
              <a:buClr>
                <a:schemeClr val="accent1"/>
              </a:buClr>
              <a:buSzPts val="3600"/>
              <a:buFont typeface="Calibri"/>
              <a:buNone/>
            </a:pPr>
            <a:r>
              <a:rPr b="1" i="0" lang="en-US" sz="4600" u="none" cap="none" strike="noStrike">
                <a:solidFill>
                  <a:schemeClr val="accent1"/>
                </a:solidFill>
                <a:latin typeface="Calibri"/>
                <a:ea typeface="Calibri"/>
                <a:cs typeface="Calibri"/>
                <a:sym typeface="Calibri"/>
              </a:rPr>
              <a:t>Questions?</a:t>
            </a:r>
            <a:endParaRPr b="1" i="0" sz="4600" u="none" cap="none" strike="noStrike">
              <a:solidFill>
                <a:schemeClr val="accent1"/>
              </a:solidFill>
              <a:latin typeface="Arial"/>
              <a:ea typeface="Arial"/>
              <a:cs typeface="Arial"/>
              <a:sym typeface="Arial"/>
            </a:endParaRPr>
          </a:p>
        </p:txBody>
      </p:sp>
      <p:sp>
        <p:nvSpPr>
          <p:cNvPr id="446" name="Google Shape;446;gf9ecec012e_2_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US" sz="1800"/>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g104a11addcb_0_0"/>
          <p:cNvPicPr preferRelativeResize="0"/>
          <p:nvPr/>
        </p:nvPicPr>
        <p:blipFill rotWithShape="1">
          <a:blip r:embed="rId3">
            <a:alphaModFix/>
          </a:blip>
          <a:srcRect b="19786" l="0" r="0" t="7119"/>
          <a:stretch/>
        </p:blipFill>
        <p:spPr>
          <a:xfrm>
            <a:off x="379132" y="2549875"/>
            <a:ext cx="1591200" cy="1591200"/>
          </a:xfrm>
          <a:prstGeom prst="ellipse">
            <a:avLst/>
          </a:prstGeom>
          <a:noFill/>
          <a:ln>
            <a:noFill/>
          </a:ln>
        </p:spPr>
      </p:pic>
      <p:pic>
        <p:nvPicPr>
          <p:cNvPr descr="A person wearing a suit and bow tie&#10;&#10;Description automatically generated with medium confidence" id="65" name="Google Shape;65;g104a11addcb_0_0"/>
          <p:cNvPicPr preferRelativeResize="0"/>
          <p:nvPr/>
        </p:nvPicPr>
        <p:blipFill rotWithShape="1">
          <a:blip r:embed="rId4">
            <a:alphaModFix/>
          </a:blip>
          <a:srcRect b="23237" l="14265" r="519" t="20086"/>
          <a:stretch/>
        </p:blipFill>
        <p:spPr>
          <a:xfrm>
            <a:off x="6323101" y="2594942"/>
            <a:ext cx="1505100" cy="1501200"/>
          </a:xfrm>
          <a:prstGeom prst="ellipse">
            <a:avLst/>
          </a:prstGeom>
          <a:noFill/>
          <a:ln>
            <a:noFill/>
          </a:ln>
        </p:spPr>
      </p:pic>
      <p:pic>
        <p:nvPicPr>
          <p:cNvPr descr="A person wearing glasses and a suit&#10;&#10;Description automatically generated with medium confidence" id="66" name="Google Shape;66;g104a11addcb_0_0"/>
          <p:cNvPicPr preferRelativeResize="0"/>
          <p:nvPr/>
        </p:nvPicPr>
        <p:blipFill rotWithShape="1">
          <a:blip r:embed="rId5">
            <a:alphaModFix/>
          </a:blip>
          <a:srcRect b="35220" l="12761" r="12783" t="15124"/>
          <a:stretch/>
        </p:blipFill>
        <p:spPr>
          <a:xfrm>
            <a:off x="10243970" y="2594875"/>
            <a:ext cx="1501200" cy="1501200"/>
          </a:xfrm>
          <a:prstGeom prst="ellipse">
            <a:avLst/>
          </a:prstGeom>
          <a:noFill/>
          <a:ln>
            <a:noFill/>
          </a:ln>
        </p:spPr>
      </p:pic>
      <p:pic>
        <p:nvPicPr>
          <p:cNvPr descr="A picture containing person, outdoor, person, smiling&#10;&#10;Description automatically generated" id="67" name="Google Shape;67;g104a11addcb_0_0"/>
          <p:cNvPicPr preferRelativeResize="0"/>
          <p:nvPr/>
        </p:nvPicPr>
        <p:blipFill rotWithShape="1">
          <a:blip r:embed="rId6">
            <a:alphaModFix/>
          </a:blip>
          <a:srcRect b="1931" l="7432" r="31843" t="6960"/>
          <a:stretch/>
        </p:blipFill>
        <p:spPr>
          <a:xfrm>
            <a:off x="8284542" y="2594875"/>
            <a:ext cx="1501200" cy="1501200"/>
          </a:xfrm>
          <a:prstGeom prst="ellipse">
            <a:avLst/>
          </a:prstGeom>
          <a:noFill/>
          <a:ln>
            <a:noFill/>
          </a:ln>
        </p:spPr>
      </p:pic>
      <p:pic>
        <p:nvPicPr>
          <p:cNvPr descr="Graphical user interface, application, Teams&#10;&#10;Description automatically generated" id="68" name="Google Shape;68;g104a11addcb_0_0"/>
          <p:cNvPicPr preferRelativeResize="0"/>
          <p:nvPr/>
        </p:nvPicPr>
        <p:blipFill rotWithShape="1">
          <a:blip r:embed="rId7">
            <a:alphaModFix/>
          </a:blip>
          <a:srcRect b="39433" l="25283" r="28995" t="39440"/>
          <a:stretch/>
        </p:blipFill>
        <p:spPr>
          <a:xfrm>
            <a:off x="4365686" y="2594875"/>
            <a:ext cx="1501200" cy="1501200"/>
          </a:xfrm>
          <a:prstGeom prst="ellipse">
            <a:avLst/>
          </a:prstGeom>
          <a:noFill/>
          <a:ln>
            <a:noFill/>
          </a:ln>
        </p:spPr>
      </p:pic>
      <p:pic>
        <p:nvPicPr>
          <p:cNvPr descr="A person posing for a picture&#10;&#10;Description automatically generated with medium confidence" id="69" name="Google Shape;69;g104a11addcb_0_0"/>
          <p:cNvPicPr preferRelativeResize="0"/>
          <p:nvPr/>
        </p:nvPicPr>
        <p:blipFill rotWithShape="1">
          <a:blip r:embed="rId8">
            <a:alphaModFix/>
          </a:blip>
          <a:srcRect b="19923" l="4988" r="3820" t="11681"/>
          <a:stretch/>
        </p:blipFill>
        <p:spPr>
          <a:xfrm>
            <a:off x="2406258" y="2594875"/>
            <a:ext cx="1501200" cy="1501200"/>
          </a:xfrm>
          <a:prstGeom prst="ellipse">
            <a:avLst/>
          </a:prstGeom>
          <a:noFill/>
          <a:ln>
            <a:noFill/>
          </a:ln>
        </p:spPr>
      </p:pic>
      <p:sp>
        <p:nvSpPr>
          <p:cNvPr id="70" name="Google Shape;70;g104a11addcb_0_0"/>
          <p:cNvSpPr txBox="1"/>
          <p:nvPr>
            <p:ph type="title"/>
          </p:nvPr>
        </p:nvSpPr>
        <p:spPr>
          <a:xfrm>
            <a:off x="562628" y="463968"/>
            <a:ext cx="9724500" cy="1033500"/>
          </a:xfrm>
          <a:prstGeom prst="rect">
            <a:avLst/>
          </a:prstGeom>
          <a:noFill/>
          <a:ln>
            <a:noFill/>
          </a:ln>
        </p:spPr>
        <p:txBody>
          <a:bodyPr anchorCtr="0" anchor="ctr" bIns="45700" lIns="91425" spcFirstLastPara="1" rIns="91425" wrap="square" tIns="45700">
            <a:normAutofit/>
          </a:bodyPr>
          <a:lstStyle/>
          <a:p>
            <a:pPr indent="0" lvl="0" marL="0" rtl="0" algn="l">
              <a:lnSpc>
                <a:spcPct val="105555"/>
              </a:lnSpc>
              <a:spcBef>
                <a:spcPts val="0"/>
              </a:spcBef>
              <a:spcAft>
                <a:spcPts val="0"/>
              </a:spcAft>
              <a:buClr>
                <a:schemeClr val="accent1"/>
              </a:buClr>
              <a:buSzPts val="3600"/>
              <a:buFont typeface="Calibri"/>
              <a:buNone/>
            </a:pPr>
            <a:r>
              <a:rPr lang="en-US">
                <a:latin typeface="Arial"/>
                <a:ea typeface="Arial"/>
                <a:cs typeface="Arial"/>
                <a:sym typeface="Arial"/>
              </a:rPr>
              <a:t>Member Roles </a:t>
            </a:r>
            <a:endParaRPr>
              <a:latin typeface="Arial"/>
              <a:ea typeface="Arial"/>
              <a:cs typeface="Arial"/>
              <a:sym typeface="Arial"/>
            </a:endParaRPr>
          </a:p>
        </p:txBody>
      </p:sp>
      <p:sp>
        <p:nvSpPr>
          <p:cNvPr id="71" name="Google Shape;71;g104a11addcb_0_0"/>
          <p:cNvSpPr/>
          <p:nvPr/>
        </p:nvSpPr>
        <p:spPr>
          <a:xfrm>
            <a:off x="6302828" y="2572657"/>
            <a:ext cx="1545900" cy="1545900"/>
          </a:xfrm>
          <a:prstGeom prst="ellipse">
            <a:avLst/>
          </a:prstGeom>
          <a:noFill/>
          <a:ln cap="flat" cmpd="sng" w="571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2" name="Google Shape;72;g104a11addcb_0_0"/>
          <p:cNvSpPr/>
          <p:nvPr/>
        </p:nvSpPr>
        <p:spPr>
          <a:xfrm>
            <a:off x="424544" y="2572657"/>
            <a:ext cx="1545900" cy="1545900"/>
          </a:xfrm>
          <a:prstGeom prst="ellipse">
            <a:avLst/>
          </a:prstGeom>
          <a:noFill/>
          <a:ln cap="flat" cmpd="sng" w="571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3" name="Google Shape;73;g104a11addcb_0_0"/>
          <p:cNvSpPr/>
          <p:nvPr/>
        </p:nvSpPr>
        <p:spPr>
          <a:xfrm>
            <a:off x="10221684" y="2572657"/>
            <a:ext cx="1545900" cy="1545900"/>
          </a:xfrm>
          <a:prstGeom prst="ellipse">
            <a:avLst/>
          </a:prstGeom>
          <a:noFill/>
          <a:ln cap="flat" cmpd="sng" w="571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4" name="Google Shape;74;g104a11addcb_0_0"/>
          <p:cNvSpPr/>
          <p:nvPr/>
        </p:nvSpPr>
        <p:spPr>
          <a:xfrm>
            <a:off x="2383972" y="2572657"/>
            <a:ext cx="1545900" cy="1545900"/>
          </a:xfrm>
          <a:prstGeom prst="ellipse">
            <a:avLst/>
          </a:prstGeom>
          <a:noFill/>
          <a:ln cap="flat" cmpd="sng" w="571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5" name="Google Shape;75;g104a11addcb_0_0"/>
          <p:cNvSpPr/>
          <p:nvPr/>
        </p:nvSpPr>
        <p:spPr>
          <a:xfrm>
            <a:off x="8262256" y="2572657"/>
            <a:ext cx="1545900" cy="1545900"/>
          </a:xfrm>
          <a:prstGeom prst="ellipse">
            <a:avLst/>
          </a:prstGeom>
          <a:noFill/>
          <a:ln cap="flat" cmpd="sng" w="571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6" name="Google Shape;76;g104a11addcb_0_0"/>
          <p:cNvSpPr/>
          <p:nvPr/>
        </p:nvSpPr>
        <p:spPr>
          <a:xfrm>
            <a:off x="4343400" y="2572657"/>
            <a:ext cx="1545900" cy="1545900"/>
          </a:xfrm>
          <a:prstGeom prst="ellipse">
            <a:avLst/>
          </a:prstGeom>
          <a:noFill/>
          <a:ln cap="flat" cmpd="sng" w="571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7" name="Google Shape;77;g104a11addcb_0_0"/>
          <p:cNvSpPr txBox="1"/>
          <p:nvPr/>
        </p:nvSpPr>
        <p:spPr>
          <a:xfrm>
            <a:off x="157870" y="4337009"/>
            <a:ext cx="2079000" cy="4728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800" u="none" cap="none" strike="noStrike">
                <a:solidFill>
                  <a:schemeClr val="accent1"/>
                </a:solidFill>
                <a:latin typeface="Open Sans"/>
                <a:ea typeface="Open Sans"/>
                <a:cs typeface="Open Sans"/>
                <a:sym typeface="Open Sans"/>
              </a:rPr>
              <a:t>Kerwin</a:t>
            </a:r>
            <a:endParaRPr/>
          </a:p>
          <a:p>
            <a:pPr indent="0" lvl="0" marL="0" marR="0" rtl="0" algn="ctr">
              <a:lnSpc>
                <a:spcPct val="100000"/>
              </a:lnSpc>
              <a:spcBef>
                <a:spcPts val="0"/>
              </a:spcBef>
              <a:spcAft>
                <a:spcPts val="0"/>
              </a:spcAft>
              <a:buNone/>
            </a:pPr>
            <a:r>
              <a:rPr b="1" i="0" lang="en-US" sz="1800" u="none" cap="none" strike="noStrike">
                <a:solidFill>
                  <a:schemeClr val="accent1"/>
                </a:solidFill>
                <a:latin typeface="Open Sans"/>
                <a:ea typeface="Open Sans"/>
                <a:cs typeface="Open Sans"/>
                <a:sym typeface="Open Sans"/>
              </a:rPr>
              <a:t>Virtusio</a:t>
            </a:r>
            <a:endParaRPr b="1" i="0" sz="1800" u="none" cap="none" strike="noStrike">
              <a:solidFill>
                <a:schemeClr val="accent1"/>
              </a:solidFill>
              <a:latin typeface="Open Sans"/>
              <a:ea typeface="Open Sans"/>
              <a:cs typeface="Open Sans"/>
              <a:sym typeface="Open Sans"/>
            </a:endParaRPr>
          </a:p>
        </p:txBody>
      </p:sp>
      <p:sp>
        <p:nvSpPr>
          <p:cNvPr id="78" name="Google Shape;78;g104a11addcb_0_0"/>
          <p:cNvSpPr txBox="1"/>
          <p:nvPr/>
        </p:nvSpPr>
        <p:spPr>
          <a:xfrm>
            <a:off x="2117298" y="4337009"/>
            <a:ext cx="2079000" cy="4728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800" u="none" cap="none" strike="noStrike">
                <a:solidFill>
                  <a:schemeClr val="accent1"/>
                </a:solidFill>
                <a:latin typeface="Open Sans"/>
                <a:ea typeface="Open Sans"/>
                <a:cs typeface="Open Sans"/>
                <a:sym typeface="Open Sans"/>
              </a:rPr>
              <a:t>Nadia</a:t>
            </a:r>
            <a:endParaRPr/>
          </a:p>
          <a:p>
            <a:pPr indent="0" lvl="0" marL="0" marR="0" rtl="0" algn="ctr">
              <a:lnSpc>
                <a:spcPct val="100000"/>
              </a:lnSpc>
              <a:spcBef>
                <a:spcPts val="0"/>
              </a:spcBef>
              <a:spcAft>
                <a:spcPts val="0"/>
              </a:spcAft>
              <a:buNone/>
            </a:pPr>
            <a:r>
              <a:rPr b="1" i="0" lang="en-US" sz="1800" u="none" cap="none" strike="noStrike">
                <a:solidFill>
                  <a:schemeClr val="accent1"/>
                </a:solidFill>
                <a:latin typeface="Open Sans"/>
                <a:ea typeface="Open Sans"/>
                <a:cs typeface="Open Sans"/>
                <a:sym typeface="Open Sans"/>
              </a:rPr>
              <a:t>El Gamal</a:t>
            </a:r>
            <a:endParaRPr b="1" i="0" sz="1800" u="none" cap="none" strike="noStrike">
              <a:solidFill>
                <a:schemeClr val="accent1"/>
              </a:solidFill>
              <a:latin typeface="Open Sans"/>
              <a:ea typeface="Open Sans"/>
              <a:cs typeface="Open Sans"/>
              <a:sym typeface="Open Sans"/>
            </a:endParaRPr>
          </a:p>
        </p:txBody>
      </p:sp>
      <p:sp>
        <p:nvSpPr>
          <p:cNvPr id="79" name="Google Shape;79;g104a11addcb_0_0"/>
          <p:cNvSpPr txBox="1"/>
          <p:nvPr/>
        </p:nvSpPr>
        <p:spPr>
          <a:xfrm>
            <a:off x="4076726" y="4337009"/>
            <a:ext cx="2079000" cy="4728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800" u="none" cap="none" strike="noStrike">
                <a:solidFill>
                  <a:schemeClr val="accent1"/>
                </a:solidFill>
                <a:latin typeface="Open Sans"/>
                <a:ea typeface="Open Sans"/>
                <a:cs typeface="Open Sans"/>
                <a:sym typeface="Open Sans"/>
              </a:rPr>
              <a:t>Jessica</a:t>
            </a:r>
            <a:endParaRPr/>
          </a:p>
          <a:p>
            <a:pPr indent="0" lvl="0" marL="0" marR="0" rtl="0" algn="ctr">
              <a:lnSpc>
                <a:spcPct val="100000"/>
              </a:lnSpc>
              <a:spcBef>
                <a:spcPts val="0"/>
              </a:spcBef>
              <a:spcAft>
                <a:spcPts val="0"/>
              </a:spcAft>
              <a:buNone/>
            </a:pPr>
            <a:r>
              <a:rPr b="1" i="0" lang="en-US" sz="1800" u="none" cap="none" strike="noStrike">
                <a:solidFill>
                  <a:schemeClr val="accent1"/>
                </a:solidFill>
                <a:latin typeface="Open Sans"/>
                <a:ea typeface="Open Sans"/>
                <a:cs typeface="Open Sans"/>
                <a:sym typeface="Open Sans"/>
              </a:rPr>
              <a:t>Sambi</a:t>
            </a:r>
            <a:endParaRPr b="1" i="0" sz="1800" u="none" cap="none" strike="noStrike">
              <a:solidFill>
                <a:schemeClr val="accent1"/>
              </a:solidFill>
              <a:latin typeface="Open Sans"/>
              <a:ea typeface="Open Sans"/>
              <a:cs typeface="Open Sans"/>
              <a:sym typeface="Open Sans"/>
            </a:endParaRPr>
          </a:p>
        </p:txBody>
      </p:sp>
      <p:sp>
        <p:nvSpPr>
          <p:cNvPr id="80" name="Google Shape;80;g104a11addcb_0_0"/>
          <p:cNvSpPr txBox="1"/>
          <p:nvPr/>
        </p:nvSpPr>
        <p:spPr>
          <a:xfrm>
            <a:off x="6036154" y="4337009"/>
            <a:ext cx="2079000" cy="4728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800" u="none" cap="none" strike="noStrike">
                <a:solidFill>
                  <a:schemeClr val="accent1"/>
                </a:solidFill>
                <a:latin typeface="Open Sans"/>
                <a:ea typeface="Open Sans"/>
                <a:cs typeface="Open Sans"/>
                <a:sym typeface="Open Sans"/>
              </a:rPr>
              <a:t>Charuka</a:t>
            </a:r>
            <a:endParaRPr/>
          </a:p>
          <a:p>
            <a:pPr indent="0" lvl="0" marL="0" marR="0" rtl="0" algn="ctr">
              <a:lnSpc>
                <a:spcPct val="100000"/>
              </a:lnSpc>
              <a:spcBef>
                <a:spcPts val="0"/>
              </a:spcBef>
              <a:spcAft>
                <a:spcPts val="0"/>
              </a:spcAft>
              <a:buNone/>
            </a:pPr>
            <a:r>
              <a:rPr b="1" i="0" lang="en-US" sz="1800" u="none" cap="none" strike="noStrike">
                <a:solidFill>
                  <a:schemeClr val="accent1"/>
                </a:solidFill>
                <a:latin typeface="Open Sans"/>
                <a:ea typeface="Open Sans"/>
                <a:cs typeface="Open Sans"/>
                <a:sym typeface="Open Sans"/>
              </a:rPr>
              <a:t>Marasinghe</a:t>
            </a:r>
            <a:endParaRPr b="1" i="0" sz="1800" u="none" cap="none" strike="noStrike">
              <a:solidFill>
                <a:schemeClr val="accent1"/>
              </a:solidFill>
              <a:latin typeface="Open Sans"/>
              <a:ea typeface="Open Sans"/>
              <a:cs typeface="Open Sans"/>
              <a:sym typeface="Open Sans"/>
            </a:endParaRPr>
          </a:p>
        </p:txBody>
      </p:sp>
      <p:sp>
        <p:nvSpPr>
          <p:cNvPr id="81" name="Google Shape;81;g104a11addcb_0_0"/>
          <p:cNvSpPr txBox="1"/>
          <p:nvPr/>
        </p:nvSpPr>
        <p:spPr>
          <a:xfrm>
            <a:off x="7995582" y="4337009"/>
            <a:ext cx="2079000" cy="4728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800" u="none" cap="none" strike="noStrike">
                <a:solidFill>
                  <a:schemeClr val="accent1"/>
                </a:solidFill>
                <a:latin typeface="Open Sans"/>
                <a:ea typeface="Open Sans"/>
                <a:cs typeface="Open Sans"/>
                <a:sym typeface="Open Sans"/>
              </a:rPr>
              <a:t>Dhruvi</a:t>
            </a:r>
            <a:endParaRPr/>
          </a:p>
          <a:p>
            <a:pPr indent="0" lvl="0" marL="0" marR="0" rtl="0" algn="ctr">
              <a:lnSpc>
                <a:spcPct val="100000"/>
              </a:lnSpc>
              <a:spcBef>
                <a:spcPts val="0"/>
              </a:spcBef>
              <a:spcAft>
                <a:spcPts val="0"/>
              </a:spcAft>
              <a:buNone/>
            </a:pPr>
            <a:r>
              <a:rPr b="1" i="0" lang="en-US" sz="1800" u="none" cap="none" strike="noStrike">
                <a:solidFill>
                  <a:schemeClr val="accent1"/>
                </a:solidFill>
                <a:latin typeface="Open Sans"/>
                <a:ea typeface="Open Sans"/>
                <a:cs typeface="Open Sans"/>
                <a:sym typeface="Open Sans"/>
              </a:rPr>
              <a:t>Patel</a:t>
            </a:r>
            <a:endParaRPr b="1" i="0" sz="1800" u="none" cap="none" strike="noStrike">
              <a:solidFill>
                <a:schemeClr val="accent1"/>
              </a:solidFill>
              <a:latin typeface="Open Sans"/>
              <a:ea typeface="Open Sans"/>
              <a:cs typeface="Open Sans"/>
              <a:sym typeface="Open Sans"/>
            </a:endParaRPr>
          </a:p>
        </p:txBody>
      </p:sp>
      <p:sp>
        <p:nvSpPr>
          <p:cNvPr id="82" name="Google Shape;82;g104a11addcb_0_0"/>
          <p:cNvSpPr txBox="1"/>
          <p:nvPr/>
        </p:nvSpPr>
        <p:spPr>
          <a:xfrm>
            <a:off x="9955010" y="4337009"/>
            <a:ext cx="2079000" cy="4728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800" u="none" cap="none" strike="noStrike">
                <a:solidFill>
                  <a:schemeClr val="accent1"/>
                </a:solidFill>
                <a:latin typeface="Open Sans"/>
                <a:ea typeface="Open Sans"/>
                <a:cs typeface="Open Sans"/>
                <a:sym typeface="Open Sans"/>
              </a:rPr>
              <a:t>Edwin</a:t>
            </a:r>
            <a:endParaRPr/>
          </a:p>
          <a:p>
            <a:pPr indent="0" lvl="0" marL="0" marR="0" rtl="0" algn="ctr">
              <a:lnSpc>
                <a:spcPct val="100000"/>
              </a:lnSpc>
              <a:spcBef>
                <a:spcPts val="0"/>
              </a:spcBef>
              <a:spcAft>
                <a:spcPts val="0"/>
              </a:spcAft>
              <a:buNone/>
            </a:pPr>
            <a:r>
              <a:rPr b="1" i="0" lang="en-US" sz="1800" u="none" cap="none" strike="noStrike">
                <a:solidFill>
                  <a:schemeClr val="accent1"/>
                </a:solidFill>
                <a:latin typeface="Open Sans"/>
                <a:ea typeface="Open Sans"/>
                <a:cs typeface="Open Sans"/>
                <a:sym typeface="Open Sans"/>
              </a:rPr>
              <a:t>Pulikkottil</a:t>
            </a:r>
            <a:endParaRPr b="1" i="0" sz="1800" u="none" cap="none" strike="noStrike">
              <a:solidFill>
                <a:schemeClr val="accent1"/>
              </a:solidFill>
              <a:latin typeface="Open Sans"/>
              <a:ea typeface="Open Sans"/>
              <a:cs typeface="Open Sans"/>
              <a:sym typeface="Open Sans"/>
            </a:endParaRPr>
          </a:p>
        </p:txBody>
      </p:sp>
      <p:sp>
        <p:nvSpPr>
          <p:cNvPr id="83" name="Google Shape;83;g104a11addcb_0_0"/>
          <p:cNvSpPr txBox="1"/>
          <p:nvPr/>
        </p:nvSpPr>
        <p:spPr>
          <a:xfrm>
            <a:off x="157870" y="1888535"/>
            <a:ext cx="2079000" cy="4728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Project</a:t>
            </a:r>
            <a:endParaRPr/>
          </a:p>
          <a:p>
            <a:pPr indent="0" lvl="0" marL="0" marR="0" rtl="0" algn="ctr">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Manager</a:t>
            </a:r>
            <a:endParaRPr b="1" i="0" sz="1600" u="none" cap="none" strike="noStrike">
              <a:solidFill>
                <a:srgbClr val="3F3F3F"/>
              </a:solidFill>
              <a:latin typeface="Open Sans"/>
              <a:ea typeface="Open Sans"/>
              <a:cs typeface="Open Sans"/>
              <a:sym typeface="Open Sans"/>
            </a:endParaRPr>
          </a:p>
        </p:txBody>
      </p:sp>
      <p:sp>
        <p:nvSpPr>
          <p:cNvPr id="84" name="Google Shape;84;g104a11addcb_0_0"/>
          <p:cNvSpPr txBox="1"/>
          <p:nvPr/>
        </p:nvSpPr>
        <p:spPr>
          <a:xfrm>
            <a:off x="2117298" y="1884906"/>
            <a:ext cx="2079000" cy="4728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Collector Design/Sizing</a:t>
            </a:r>
            <a:endParaRPr b="1" i="0" sz="1600" u="none" cap="none" strike="noStrike">
              <a:solidFill>
                <a:srgbClr val="3F3F3F"/>
              </a:solidFill>
              <a:latin typeface="Open Sans"/>
              <a:ea typeface="Open Sans"/>
              <a:cs typeface="Open Sans"/>
              <a:sym typeface="Open Sans"/>
            </a:endParaRPr>
          </a:p>
        </p:txBody>
      </p:sp>
      <p:sp>
        <p:nvSpPr>
          <p:cNvPr id="85" name="Google Shape;85;g104a11addcb_0_0"/>
          <p:cNvSpPr txBox="1"/>
          <p:nvPr/>
        </p:nvSpPr>
        <p:spPr>
          <a:xfrm>
            <a:off x="4076726" y="1881277"/>
            <a:ext cx="2079000" cy="4728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Component Matching</a:t>
            </a:r>
            <a:endParaRPr b="1" i="0" sz="1600" u="none" cap="none" strike="noStrike">
              <a:solidFill>
                <a:srgbClr val="3F3F3F"/>
              </a:solidFill>
              <a:latin typeface="Open Sans"/>
              <a:ea typeface="Open Sans"/>
              <a:cs typeface="Open Sans"/>
              <a:sym typeface="Open Sans"/>
            </a:endParaRPr>
          </a:p>
        </p:txBody>
      </p:sp>
      <p:sp>
        <p:nvSpPr>
          <p:cNvPr id="86" name="Google Shape;86;g104a11addcb_0_0"/>
          <p:cNvSpPr txBox="1"/>
          <p:nvPr/>
        </p:nvSpPr>
        <p:spPr>
          <a:xfrm>
            <a:off x="6036154" y="1881277"/>
            <a:ext cx="2079000" cy="4728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Assembly</a:t>
            </a:r>
            <a:endParaRPr/>
          </a:p>
          <a:p>
            <a:pPr indent="0" lvl="0" marL="0" marR="0" rtl="0" algn="ctr">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Lead</a:t>
            </a:r>
            <a:endParaRPr b="1" i="0" sz="1600" u="none" cap="none" strike="noStrike">
              <a:solidFill>
                <a:srgbClr val="3F3F3F"/>
              </a:solidFill>
              <a:latin typeface="Open Sans"/>
              <a:ea typeface="Open Sans"/>
              <a:cs typeface="Open Sans"/>
              <a:sym typeface="Open Sans"/>
            </a:endParaRPr>
          </a:p>
        </p:txBody>
      </p:sp>
      <p:sp>
        <p:nvSpPr>
          <p:cNvPr id="87" name="Google Shape;87;g104a11addcb_0_0"/>
          <p:cNvSpPr txBox="1"/>
          <p:nvPr/>
        </p:nvSpPr>
        <p:spPr>
          <a:xfrm>
            <a:off x="7995582" y="1881277"/>
            <a:ext cx="2079000" cy="4728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Control</a:t>
            </a:r>
            <a:r>
              <a:rPr lang="en-US"/>
              <a:t> </a:t>
            </a:r>
            <a:r>
              <a:rPr b="1" i="0" lang="en-US" sz="1600" u="none" cap="none" strike="noStrike">
                <a:solidFill>
                  <a:srgbClr val="3F3F3F"/>
                </a:solidFill>
                <a:latin typeface="Open Sans"/>
                <a:ea typeface="Open Sans"/>
                <a:cs typeface="Open Sans"/>
                <a:sym typeface="Open Sans"/>
              </a:rPr>
              <a:t>and Data </a:t>
            </a:r>
            <a:r>
              <a:rPr b="1" lang="en-US" sz="1600">
                <a:solidFill>
                  <a:srgbClr val="3F3F3F"/>
                </a:solidFill>
                <a:latin typeface="Open Sans"/>
                <a:ea typeface="Open Sans"/>
                <a:cs typeface="Open Sans"/>
                <a:sym typeface="Open Sans"/>
              </a:rPr>
              <a:t>Acquisition </a:t>
            </a:r>
            <a:r>
              <a:rPr b="1" i="0" lang="en-US" sz="1600" u="none" cap="none" strike="noStrike">
                <a:solidFill>
                  <a:srgbClr val="3F3F3F"/>
                </a:solidFill>
                <a:latin typeface="Open Sans"/>
                <a:ea typeface="Open Sans"/>
                <a:cs typeface="Open Sans"/>
                <a:sym typeface="Open Sans"/>
              </a:rPr>
              <a:t>System </a:t>
            </a:r>
            <a:endParaRPr b="1" i="0" sz="1600" u="none" cap="none" strike="noStrike">
              <a:solidFill>
                <a:srgbClr val="3F3F3F"/>
              </a:solidFill>
              <a:latin typeface="Open Sans"/>
              <a:ea typeface="Open Sans"/>
              <a:cs typeface="Open Sans"/>
              <a:sym typeface="Open Sans"/>
            </a:endParaRPr>
          </a:p>
        </p:txBody>
      </p:sp>
      <p:sp>
        <p:nvSpPr>
          <p:cNvPr id="88" name="Google Shape;88;g104a11addcb_0_0"/>
          <p:cNvSpPr txBox="1"/>
          <p:nvPr/>
        </p:nvSpPr>
        <p:spPr>
          <a:xfrm>
            <a:off x="9955010" y="1888535"/>
            <a:ext cx="2079000" cy="4728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Testing</a:t>
            </a:r>
            <a:endParaRPr/>
          </a:p>
          <a:p>
            <a:pPr indent="0" lvl="0" marL="0" marR="0" rtl="0" algn="ctr">
              <a:lnSpc>
                <a:spcPct val="100000"/>
              </a:lnSpc>
              <a:spcBef>
                <a:spcPts val="0"/>
              </a:spcBef>
              <a:spcAft>
                <a:spcPts val="0"/>
              </a:spcAft>
              <a:buNone/>
            </a:pPr>
            <a:r>
              <a:rPr b="1" i="0" lang="en-US" sz="1600" u="none" cap="none" strike="noStrike">
                <a:solidFill>
                  <a:srgbClr val="3F3F3F"/>
                </a:solidFill>
                <a:latin typeface="Open Sans"/>
                <a:ea typeface="Open Sans"/>
                <a:cs typeface="Open Sans"/>
                <a:sym typeface="Open Sans"/>
              </a:rPr>
              <a:t>Lead</a:t>
            </a:r>
            <a:endParaRPr b="1" i="0" sz="1600" u="none" cap="none" strike="noStrike">
              <a:solidFill>
                <a:srgbClr val="3F3F3F"/>
              </a:solidFill>
              <a:latin typeface="Open Sans"/>
              <a:ea typeface="Open Sans"/>
              <a:cs typeface="Open Sans"/>
              <a:sym typeface="Open Sans"/>
            </a:endParaRPr>
          </a:p>
        </p:txBody>
      </p:sp>
      <p:sp>
        <p:nvSpPr>
          <p:cNvPr id="89" name="Google Shape;89;g104a11addcb_0_0"/>
          <p:cNvSpPr txBox="1"/>
          <p:nvPr>
            <p:ph idx="12" type="sldNum"/>
          </p:nvPr>
        </p:nvSpPr>
        <p:spPr>
          <a:xfrm>
            <a:off x="9146427" y="6380538"/>
            <a:ext cx="2743200" cy="365100"/>
          </a:xfrm>
          <a:prstGeom prst="rect">
            <a:avLst/>
          </a:prstGeom>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800">
                <a:solidFill>
                  <a:schemeClr val="dk1"/>
                </a:solidFill>
              </a:rPr>
              <a:t>‹#›</a:t>
            </a:fld>
            <a:endParaRPr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8"/>
          <p:cNvPicPr preferRelativeResize="0"/>
          <p:nvPr/>
        </p:nvPicPr>
        <p:blipFill rotWithShape="1">
          <a:blip r:embed="rId3">
            <a:alphaModFix/>
          </a:blip>
          <a:srcRect b="0" l="0" r="0" t="0"/>
          <a:stretch/>
        </p:blipFill>
        <p:spPr>
          <a:xfrm>
            <a:off x="1711484" y="1355976"/>
            <a:ext cx="9183914" cy="5165952"/>
          </a:xfrm>
          <a:prstGeom prst="rect">
            <a:avLst/>
          </a:prstGeom>
          <a:noFill/>
          <a:ln>
            <a:noFill/>
          </a:ln>
        </p:spPr>
      </p:pic>
      <p:sp>
        <p:nvSpPr>
          <p:cNvPr id="95" name="Google Shape;95;p8"/>
          <p:cNvSpPr txBox="1"/>
          <p:nvPr>
            <p:ph type="title"/>
          </p:nvPr>
        </p:nvSpPr>
        <p:spPr>
          <a:xfrm>
            <a:off x="562628" y="463968"/>
            <a:ext cx="9724372" cy="1033398"/>
          </a:xfrm>
          <a:prstGeom prst="rect">
            <a:avLst/>
          </a:prstGeom>
          <a:noFill/>
          <a:ln>
            <a:noFill/>
          </a:ln>
        </p:spPr>
        <p:txBody>
          <a:bodyPr anchorCtr="0" anchor="ctr" bIns="45700" lIns="91425" spcFirstLastPara="1" rIns="91425" wrap="square" tIns="45700">
            <a:normAutofit/>
          </a:bodyPr>
          <a:lstStyle/>
          <a:p>
            <a:pPr indent="0" lvl="0" marL="0" rtl="0" algn="l">
              <a:lnSpc>
                <a:spcPct val="105555"/>
              </a:lnSpc>
              <a:spcBef>
                <a:spcPts val="0"/>
              </a:spcBef>
              <a:spcAft>
                <a:spcPts val="0"/>
              </a:spcAft>
              <a:buClr>
                <a:schemeClr val="accent1"/>
              </a:buClr>
              <a:buSzPts val="3600"/>
              <a:buFont typeface="Calibri"/>
              <a:buNone/>
            </a:pPr>
            <a:r>
              <a:rPr lang="en-US">
                <a:latin typeface="Arial"/>
                <a:ea typeface="Arial"/>
                <a:cs typeface="Arial"/>
                <a:sym typeface="Arial"/>
              </a:rPr>
              <a:t>Project Overview - </a:t>
            </a:r>
            <a:r>
              <a:rPr lang="en-US">
                <a:latin typeface="Arial"/>
                <a:ea typeface="Arial"/>
                <a:cs typeface="Arial"/>
                <a:sym typeface="Arial"/>
              </a:rPr>
              <a:t>DX-SAHP </a:t>
            </a:r>
            <a:endParaRPr>
              <a:latin typeface="Arial"/>
              <a:ea typeface="Arial"/>
              <a:cs typeface="Arial"/>
              <a:sym typeface="Arial"/>
            </a:endParaRPr>
          </a:p>
        </p:txBody>
      </p:sp>
      <p:sp>
        <p:nvSpPr>
          <p:cNvPr id="96" name="Google Shape;96;p8"/>
          <p:cNvSpPr txBox="1"/>
          <p:nvPr>
            <p:ph idx="12" type="sldNum"/>
          </p:nvPr>
        </p:nvSpPr>
        <p:spPr>
          <a:xfrm>
            <a:off x="9146427" y="6380538"/>
            <a:ext cx="2743200" cy="365100"/>
          </a:xfrm>
          <a:prstGeom prst="rect">
            <a:avLst/>
          </a:prstGeom>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lang="en-US" sz="1800">
                <a:solidFill>
                  <a:schemeClr val="dk1"/>
                </a:solidFill>
              </a:rPr>
              <a:t>‹#›</a:t>
            </a:fld>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grpSp>
        <p:nvGrpSpPr>
          <p:cNvPr id="101" name="Google Shape;101;p7"/>
          <p:cNvGrpSpPr/>
          <p:nvPr/>
        </p:nvGrpSpPr>
        <p:grpSpPr>
          <a:xfrm>
            <a:off x="562625" y="1603926"/>
            <a:ext cx="8625000" cy="4482849"/>
            <a:chOff x="-5" y="106560"/>
            <a:chExt cx="8625000" cy="4482849"/>
          </a:xfrm>
        </p:grpSpPr>
        <p:sp>
          <p:nvSpPr>
            <p:cNvPr id="102" name="Google Shape;102;p7"/>
            <p:cNvSpPr/>
            <p:nvPr/>
          </p:nvSpPr>
          <p:spPr>
            <a:xfrm>
              <a:off x="0" y="342720"/>
              <a:ext cx="8624914" cy="705600"/>
            </a:xfrm>
            <a:prstGeom prst="rect">
              <a:avLst/>
            </a:prstGeom>
            <a:solidFill>
              <a:schemeClr val="lt1">
                <a:alpha val="89411"/>
              </a:schemeClr>
            </a:solidFill>
            <a:ln cap="flat" cmpd="sng" w="25400">
              <a:solidFill>
                <a:srgbClr val="C100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7"/>
            <p:cNvSpPr txBox="1"/>
            <p:nvPr/>
          </p:nvSpPr>
          <p:spPr>
            <a:xfrm>
              <a:off x="0" y="342720"/>
              <a:ext cx="8624914" cy="705600"/>
            </a:xfrm>
            <a:prstGeom prst="rect">
              <a:avLst/>
            </a:prstGeom>
            <a:noFill/>
            <a:ln>
              <a:noFill/>
            </a:ln>
          </p:spPr>
          <p:txBody>
            <a:bodyPr anchorCtr="0" anchor="t" bIns="113775" lIns="669375" spcFirstLastPara="1" rIns="669375" wrap="square" tIns="333225">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en-US" sz="1600" u="none" cap="none" strike="noStrike">
                  <a:solidFill>
                    <a:srgbClr val="000000"/>
                  </a:solidFill>
                  <a:latin typeface="Open Sans"/>
                  <a:ea typeface="Open Sans"/>
                  <a:cs typeface="Open Sans"/>
                  <a:sym typeface="Open Sans"/>
                </a:rPr>
                <a:t>Optimize area and reduce radiative and convective heat losses</a:t>
              </a:r>
              <a:endParaRPr b="0" i="0" sz="1400" u="none" cap="none" strike="noStrike">
                <a:solidFill>
                  <a:srgbClr val="000000"/>
                </a:solidFill>
                <a:latin typeface="Arial"/>
                <a:ea typeface="Arial"/>
                <a:cs typeface="Arial"/>
                <a:sym typeface="Arial"/>
              </a:endParaRPr>
            </a:p>
          </p:txBody>
        </p:sp>
        <p:sp>
          <p:nvSpPr>
            <p:cNvPr id="104" name="Google Shape;104;p7"/>
            <p:cNvSpPr/>
            <p:nvPr/>
          </p:nvSpPr>
          <p:spPr>
            <a:xfrm>
              <a:off x="431245" y="106560"/>
              <a:ext cx="4662111" cy="472320"/>
            </a:xfrm>
            <a:prstGeom prst="roundRect">
              <a:avLst>
                <a:gd fmla="val 16667" name="adj"/>
              </a:avLst>
            </a:prstGeom>
            <a:solidFill>
              <a:srgbClr val="C2001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7"/>
            <p:cNvSpPr txBox="1"/>
            <p:nvPr/>
          </p:nvSpPr>
          <p:spPr>
            <a:xfrm>
              <a:off x="454302" y="129617"/>
              <a:ext cx="4615997" cy="426206"/>
            </a:xfrm>
            <a:prstGeom prst="rect">
              <a:avLst/>
            </a:prstGeom>
            <a:noFill/>
            <a:ln>
              <a:noFill/>
            </a:ln>
          </p:spPr>
          <p:txBody>
            <a:bodyPr anchorCtr="0" anchor="ctr" bIns="0" lIns="228200" spcFirstLastPara="1" rIns="228200" wrap="square" tIns="0">
              <a:no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chemeClr val="lt1"/>
                  </a:solidFill>
                  <a:latin typeface="Open Sans"/>
                  <a:ea typeface="Open Sans"/>
                  <a:cs typeface="Open Sans"/>
                  <a:sym typeface="Open Sans"/>
                </a:rPr>
                <a:t>Design a Solar Thermal Collector</a:t>
              </a:r>
              <a:endParaRPr b="0" i="0" sz="1400" u="none" cap="none" strike="noStrike">
                <a:solidFill>
                  <a:srgbClr val="000000"/>
                </a:solidFill>
                <a:latin typeface="Arial"/>
                <a:ea typeface="Arial"/>
                <a:cs typeface="Arial"/>
                <a:sym typeface="Arial"/>
              </a:endParaRPr>
            </a:p>
          </p:txBody>
        </p:sp>
        <p:sp>
          <p:nvSpPr>
            <p:cNvPr id="106" name="Google Shape;106;p7"/>
            <p:cNvSpPr/>
            <p:nvPr/>
          </p:nvSpPr>
          <p:spPr>
            <a:xfrm>
              <a:off x="0" y="1370881"/>
              <a:ext cx="8624914" cy="705600"/>
            </a:xfrm>
            <a:prstGeom prst="rect">
              <a:avLst/>
            </a:prstGeom>
            <a:solidFill>
              <a:schemeClr val="lt1">
                <a:alpha val="89411"/>
              </a:schemeClr>
            </a:solidFill>
            <a:ln cap="flat" cmpd="sng" w="25400">
              <a:solidFill>
                <a:srgbClr val="EB11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7"/>
            <p:cNvSpPr txBox="1"/>
            <p:nvPr/>
          </p:nvSpPr>
          <p:spPr>
            <a:xfrm>
              <a:off x="0" y="1370881"/>
              <a:ext cx="8624914" cy="705600"/>
            </a:xfrm>
            <a:prstGeom prst="rect">
              <a:avLst/>
            </a:prstGeom>
            <a:noFill/>
            <a:ln>
              <a:noFill/>
            </a:ln>
          </p:spPr>
          <p:txBody>
            <a:bodyPr anchorCtr="0" anchor="t" bIns="113775" lIns="669375" spcFirstLastPara="1" rIns="669375" wrap="square" tIns="333225">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en-US" sz="1600" u="none" cap="none" strike="noStrike">
                  <a:solidFill>
                    <a:srgbClr val="000000"/>
                  </a:solidFill>
                  <a:latin typeface="Open Sans"/>
                  <a:ea typeface="Open Sans"/>
                  <a:cs typeface="Open Sans"/>
                  <a:sym typeface="Open Sans"/>
                </a:rPr>
                <a:t>Complete with necessary control and data acquisition systems</a:t>
              </a:r>
              <a:endParaRPr b="0" i="0" sz="1400" u="none" cap="none" strike="noStrike">
                <a:solidFill>
                  <a:srgbClr val="000000"/>
                </a:solidFill>
                <a:latin typeface="Arial"/>
                <a:ea typeface="Arial"/>
                <a:cs typeface="Arial"/>
                <a:sym typeface="Arial"/>
              </a:endParaRPr>
            </a:p>
          </p:txBody>
        </p:sp>
        <p:sp>
          <p:nvSpPr>
            <p:cNvPr id="108" name="Google Shape;108;p7"/>
            <p:cNvSpPr/>
            <p:nvPr/>
          </p:nvSpPr>
          <p:spPr>
            <a:xfrm>
              <a:off x="431245" y="1134721"/>
              <a:ext cx="4662111" cy="472320"/>
            </a:xfrm>
            <a:prstGeom prst="roundRect">
              <a:avLst>
                <a:gd fmla="val 16667" name="adj"/>
              </a:avLst>
            </a:prstGeom>
            <a:solidFill>
              <a:srgbClr val="ED1226"/>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7"/>
            <p:cNvSpPr txBox="1"/>
            <p:nvPr/>
          </p:nvSpPr>
          <p:spPr>
            <a:xfrm>
              <a:off x="454302" y="1157778"/>
              <a:ext cx="4615997" cy="426206"/>
            </a:xfrm>
            <a:prstGeom prst="rect">
              <a:avLst/>
            </a:prstGeom>
            <a:noFill/>
            <a:ln>
              <a:noFill/>
            </a:ln>
          </p:spPr>
          <p:txBody>
            <a:bodyPr anchorCtr="0" anchor="ctr" bIns="0" lIns="228200" spcFirstLastPara="1" rIns="228200" wrap="square" tIns="0">
              <a:no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chemeClr val="lt1"/>
                  </a:solidFill>
                  <a:latin typeface="Open Sans"/>
                  <a:ea typeface="Open Sans"/>
                  <a:cs typeface="Open Sans"/>
                  <a:sym typeface="Open Sans"/>
                </a:rPr>
                <a:t>Match System Components</a:t>
              </a:r>
              <a:endParaRPr b="0" i="0" sz="1400" u="none" cap="none" strike="noStrike">
                <a:solidFill>
                  <a:srgbClr val="000000"/>
                </a:solidFill>
                <a:latin typeface="Arial"/>
                <a:ea typeface="Arial"/>
                <a:cs typeface="Arial"/>
                <a:sym typeface="Arial"/>
              </a:endParaRPr>
            </a:p>
          </p:txBody>
        </p:sp>
        <p:sp>
          <p:nvSpPr>
            <p:cNvPr id="110" name="Google Shape;110;p7"/>
            <p:cNvSpPr/>
            <p:nvPr/>
          </p:nvSpPr>
          <p:spPr>
            <a:xfrm>
              <a:off x="0" y="2399041"/>
              <a:ext cx="8624914" cy="705600"/>
            </a:xfrm>
            <a:prstGeom prst="rect">
              <a:avLst/>
            </a:prstGeom>
            <a:solidFill>
              <a:schemeClr val="lt1">
                <a:alpha val="89411"/>
              </a:schemeClr>
            </a:solidFill>
            <a:ln cap="flat" cmpd="sng" w="25400">
              <a:solidFill>
                <a:srgbClr val="C2001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7"/>
            <p:cNvSpPr txBox="1"/>
            <p:nvPr/>
          </p:nvSpPr>
          <p:spPr>
            <a:xfrm>
              <a:off x="0" y="2399041"/>
              <a:ext cx="8624914" cy="705600"/>
            </a:xfrm>
            <a:prstGeom prst="rect">
              <a:avLst/>
            </a:prstGeom>
            <a:noFill/>
            <a:ln>
              <a:noFill/>
            </a:ln>
          </p:spPr>
          <p:txBody>
            <a:bodyPr anchorCtr="0" anchor="t" bIns="113775" lIns="669375" spcFirstLastPara="1" rIns="669375" wrap="square" tIns="333225">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en-US" sz="1600" u="none" cap="none" strike="noStrike">
                  <a:solidFill>
                    <a:srgbClr val="000000"/>
                  </a:solidFill>
                  <a:latin typeface="Open Sans"/>
                  <a:ea typeface="Open Sans"/>
                  <a:cs typeface="Open Sans"/>
                  <a:sym typeface="Open Sans"/>
                </a:rPr>
                <a:t>Test in proposed design locale (Calgary)</a:t>
              </a:r>
              <a:endParaRPr b="0" i="0" sz="1400" u="none" cap="none" strike="noStrike">
                <a:solidFill>
                  <a:srgbClr val="000000"/>
                </a:solidFill>
                <a:latin typeface="Arial"/>
                <a:ea typeface="Arial"/>
                <a:cs typeface="Arial"/>
                <a:sym typeface="Arial"/>
              </a:endParaRPr>
            </a:p>
          </p:txBody>
        </p:sp>
        <p:sp>
          <p:nvSpPr>
            <p:cNvPr id="112" name="Google Shape;112;p7"/>
            <p:cNvSpPr/>
            <p:nvPr/>
          </p:nvSpPr>
          <p:spPr>
            <a:xfrm>
              <a:off x="431245" y="2162881"/>
              <a:ext cx="4662111" cy="472320"/>
            </a:xfrm>
            <a:prstGeom prst="roundRect">
              <a:avLst>
                <a:gd fmla="val 16667" name="adj"/>
              </a:avLst>
            </a:prstGeom>
            <a:solidFill>
              <a:srgbClr val="C2001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7"/>
            <p:cNvSpPr txBox="1"/>
            <p:nvPr/>
          </p:nvSpPr>
          <p:spPr>
            <a:xfrm>
              <a:off x="454302" y="2185938"/>
              <a:ext cx="4615997" cy="426206"/>
            </a:xfrm>
            <a:prstGeom prst="rect">
              <a:avLst/>
            </a:prstGeom>
            <a:noFill/>
            <a:ln>
              <a:noFill/>
            </a:ln>
          </p:spPr>
          <p:txBody>
            <a:bodyPr anchorCtr="0" anchor="ctr" bIns="0" lIns="228200" spcFirstLastPara="1" rIns="228200" wrap="square" tIns="0">
              <a:no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chemeClr val="lt1"/>
                  </a:solidFill>
                  <a:latin typeface="Open Sans"/>
                  <a:ea typeface="Open Sans"/>
                  <a:cs typeface="Open Sans"/>
                  <a:sym typeface="Open Sans"/>
                </a:rPr>
                <a:t>Assemble and Test Working Model   </a:t>
              </a:r>
              <a:endParaRPr b="0" i="0" sz="1400" u="none" cap="none" strike="noStrike">
                <a:solidFill>
                  <a:srgbClr val="000000"/>
                </a:solidFill>
                <a:latin typeface="Arial"/>
                <a:ea typeface="Arial"/>
                <a:cs typeface="Arial"/>
                <a:sym typeface="Arial"/>
              </a:endParaRPr>
            </a:p>
          </p:txBody>
        </p:sp>
        <p:sp>
          <p:nvSpPr>
            <p:cNvPr id="114" name="Google Shape;114;p7"/>
            <p:cNvSpPr/>
            <p:nvPr/>
          </p:nvSpPr>
          <p:spPr>
            <a:xfrm>
              <a:off x="-5" y="3425109"/>
              <a:ext cx="8625000" cy="1162200"/>
            </a:xfrm>
            <a:prstGeom prst="rect">
              <a:avLst/>
            </a:prstGeom>
            <a:solidFill>
              <a:schemeClr val="lt1">
                <a:alpha val="89411"/>
              </a:schemeClr>
            </a:solidFill>
            <a:ln cap="flat" cmpd="sng" w="25400">
              <a:solidFill>
                <a:srgbClr val="ED122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7"/>
            <p:cNvSpPr txBox="1"/>
            <p:nvPr/>
          </p:nvSpPr>
          <p:spPr>
            <a:xfrm>
              <a:off x="-5" y="3427209"/>
              <a:ext cx="8625000" cy="1162200"/>
            </a:xfrm>
            <a:prstGeom prst="rect">
              <a:avLst/>
            </a:prstGeom>
            <a:noFill/>
            <a:ln>
              <a:noFill/>
            </a:ln>
          </p:spPr>
          <p:txBody>
            <a:bodyPr anchorCtr="0" anchor="t" bIns="113775" lIns="669375" spcFirstLastPara="1" rIns="669375" wrap="square" tIns="333225">
              <a:noAutofit/>
            </a:bodyPr>
            <a:lstStyle/>
            <a:p>
              <a:pPr indent="-171450" lvl="1" marL="171450" marR="0" rtl="0" algn="l">
                <a:lnSpc>
                  <a:spcPct val="90000"/>
                </a:lnSpc>
                <a:spcBef>
                  <a:spcPts val="0"/>
                </a:spcBef>
                <a:spcAft>
                  <a:spcPts val="0"/>
                </a:spcAft>
                <a:buClr>
                  <a:srgbClr val="000000"/>
                </a:buClr>
                <a:buSzPts val="1600"/>
                <a:buFont typeface="Arial"/>
                <a:buChar char="•"/>
              </a:pPr>
              <a:r>
                <a:rPr b="0" i="0" lang="en-US" sz="1600" u="none" cap="none" strike="noStrike">
                  <a:solidFill>
                    <a:srgbClr val="000000"/>
                  </a:solidFill>
                  <a:latin typeface="Open Sans"/>
                  <a:ea typeface="Open Sans"/>
                  <a:cs typeface="Open Sans"/>
                  <a:sym typeface="Open Sans"/>
                </a:rPr>
                <a:t>225L domestic hot water / day design goal</a:t>
              </a:r>
              <a:endParaRPr b="0" i="0" sz="1600" u="none" cap="none" strike="noStrike">
                <a:solidFill>
                  <a:srgbClr val="000000"/>
                </a:solidFill>
                <a:latin typeface="Open Sans"/>
                <a:ea typeface="Open Sans"/>
                <a:cs typeface="Open Sans"/>
                <a:sym typeface="Open Sans"/>
              </a:endParaRPr>
            </a:p>
            <a:p>
              <a:pPr indent="-171450" lvl="1" marL="171450" marR="0" rtl="0" algn="l">
                <a:lnSpc>
                  <a:spcPct val="90000"/>
                </a:lnSpc>
                <a:spcBef>
                  <a:spcPts val="0"/>
                </a:spcBef>
                <a:spcAft>
                  <a:spcPts val="0"/>
                </a:spcAft>
                <a:buClr>
                  <a:srgbClr val="000000"/>
                </a:buClr>
                <a:buSzPts val="1600"/>
                <a:buFont typeface="Arial"/>
                <a:buChar char="•"/>
              </a:pPr>
              <a:r>
                <a:rPr b="0" i="0" lang="en-US" sz="1600" u="none" cap="none" strike="noStrike">
                  <a:solidFill>
                    <a:srgbClr val="000000"/>
                  </a:solidFill>
                  <a:latin typeface="Open Sans"/>
                  <a:ea typeface="Open Sans"/>
                  <a:cs typeface="Open Sans"/>
                  <a:sym typeface="Open Sans"/>
                </a:rPr>
                <a:t>Coefficient of Performance (COP) &gt; 2.3</a:t>
              </a:r>
              <a:endParaRPr b="0" i="0" sz="1400" u="none" cap="none" strike="noStrike">
                <a:solidFill>
                  <a:srgbClr val="000000"/>
                </a:solidFill>
                <a:latin typeface="Arial"/>
                <a:ea typeface="Arial"/>
                <a:cs typeface="Arial"/>
                <a:sym typeface="Arial"/>
              </a:endParaRPr>
            </a:p>
            <a:p>
              <a:pPr indent="-171450" lvl="1" marL="171450" marR="0" rtl="0" algn="l">
                <a:lnSpc>
                  <a:spcPct val="90000"/>
                </a:lnSpc>
                <a:spcBef>
                  <a:spcPts val="240"/>
                </a:spcBef>
                <a:spcAft>
                  <a:spcPts val="0"/>
                </a:spcAft>
                <a:buClr>
                  <a:srgbClr val="000000"/>
                </a:buClr>
                <a:buSzPts val="1600"/>
                <a:buFont typeface="Arial"/>
                <a:buChar char="•"/>
              </a:pPr>
              <a:r>
                <a:rPr b="0" i="0" lang="en-US" sz="1600" u="none" cap="none" strike="noStrike">
                  <a:solidFill>
                    <a:srgbClr val="000000"/>
                  </a:solidFill>
                  <a:latin typeface="Open Sans"/>
                  <a:ea typeface="Open Sans"/>
                  <a:cs typeface="Open Sans"/>
                  <a:sym typeface="Open Sans"/>
                </a:rPr>
                <a:t>Environmental Impacts</a:t>
              </a:r>
              <a:endParaRPr b="0" i="0" sz="1400" u="none" cap="none" strike="noStrike">
                <a:solidFill>
                  <a:srgbClr val="000000"/>
                </a:solidFill>
                <a:latin typeface="Arial"/>
                <a:ea typeface="Arial"/>
                <a:cs typeface="Arial"/>
                <a:sym typeface="Arial"/>
              </a:endParaRPr>
            </a:p>
          </p:txBody>
        </p:sp>
        <p:sp>
          <p:nvSpPr>
            <p:cNvPr id="116" name="Google Shape;116;p7"/>
            <p:cNvSpPr/>
            <p:nvPr/>
          </p:nvSpPr>
          <p:spPr>
            <a:xfrm>
              <a:off x="431245" y="3191041"/>
              <a:ext cx="4662111" cy="472320"/>
            </a:xfrm>
            <a:prstGeom prst="roundRect">
              <a:avLst>
                <a:gd fmla="val 16667" name="adj"/>
              </a:avLst>
            </a:prstGeom>
            <a:solidFill>
              <a:srgbClr val="ED1226"/>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7"/>
            <p:cNvSpPr txBox="1"/>
            <p:nvPr/>
          </p:nvSpPr>
          <p:spPr>
            <a:xfrm>
              <a:off x="454302" y="3214098"/>
              <a:ext cx="4615997" cy="426206"/>
            </a:xfrm>
            <a:prstGeom prst="rect">
              <a:avLst/>
            </a:prstGeom>
            <a:noFill/>
            <a:ln>
              <a:noFill/>
            </a:ln>
          </p:spPr>
          <p:txBody>
            <a:bodyPr anchorCtr="0" anchor="ctr" bIns="0" lIns="228200" spcFirstLastPara="1" rIns="228200" wrap="square" tIns="0">
              <a:no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chemeClr val="lt1"/>
                  </a:solidFill>
                  <a:latin typeface="Open Sans"/>
                  <a:ea typeface="Open Sans"/>
                  <a:cs typeface="Open Sans"/>
                  <a:sym typeface="Open Sans"/>
                </a:rPr>
                <a:t>Validate Quantifiable Goals</a:t>
              </a:r>
              <a:endParaRPr b="0" i="0" sz="1400" u="none" cap="none" strike="noStrike">
                <a:solidFill>
                  <a:srgbClr val="000000"/>
                </a:solidFill>
                <a:latin typeface="Arial"/>
                <a:ea typeface="Arial"/>
                <a:cs typeface="Arial"/>
                <a:sym typeface="Arial"/>
              </a:endParaRPr>
            </a:p>
          </p:txBody>
        </p:sp>
      </p:grpSp>
      <p:sp>
        <p:nvSpPr>
          <p:cNvPr id="118" name="Google Shape;118;p7"/>
          <p:cNvSpPr txBox="1"/>
          <p:nvPr>
            <p:ph type="title"/>
          </p:nvPr>
        </p:nvSpPr>
        <p:spPr>
          <a:xfrm>
            <a:off x="562628" y="463968"/>
            <a:ext cx="9724372" cy="1033398"/>
          </a:xfrm>
          <a:prstGeom prst="rect">
            <a:avLst/>
          </a:prstGeom>
          <a:noFill/>
          <a:ln>
            <a:noFill/>
          </a:ln>
        </p:spPr>
        <p:txBody>
          <a:bodyPr anchorCtr="0" anchor="ctr" bIns="45700" lIns="91425" spcFirstLastPara="1" rIns="91425" wrap="square" tIns="45700">
            <a:normAutofit/>
          </a:bodyPr>
          <a:lstStyle/>
          <a:p>
            <a:pPr indent="0" lvl="0" marL="0" rtl="0" algn="l">
              <a:lnSpc>
                <a:spcPct val="105555"/>
              </a:lnSpc>
              <a:spcBef>
                <a:spcPts val="0"/>
              </a:spcBef>
              <a:spcAft>
                <a:spcPts val="0"/>
              </a:spcAft>
              <a:buClr>
                <a:schemeClr val="accent1"/>
              </a:buClr>
              <a:buSzPts val="3600"/>
              <a:buFont typeface="Calibri"/>
              <a:buNone/>
            </a:pPr>
            <a:r>
              <a:rPr b="1" lang="en-US" sz="3600">
                <a:solidFill>
                  <a:schemeClr val="accent1"/>
                </a:solidFill>
                <a:latin typeface="Arial"/>
                <a:ea typeface="Arial"/>
                <a:cs typeface="Arial"/>
                <a:sym typeface="Arial"/>
              </a:rPr>
              <a:t>Goals &amp; Major Deliverables</a:t>
            </a:r>
            <a:endParaRPr b="1" sz="3600">
              <a:solidFill>
                <a:schemeClr val="accent1"/>
              </a:solidFill>
              <a:latin typeface="Arial"/>
              <a:ea typeface="Arial"/>
              <a:cs typeface="Arial"/>
              <a:sym typeface="Arial"/>
            </a:endParaRPr>
          </a:p>
        </p:txBody>
      </p:sp>
      <p:sp>
        <p:nvSpPr>
          <p:cNvPr id="119" name="Google Shape;119;p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grpSp>
        <p:nvGrpSpPr>
          <p:cNvPr id="124" name="Google Shape;124;gf9ecec012e_4_6"/>
          <p:cNvGrpSpPr/>
          <p:nvPr/>
        </p:nvGrpSpPr>
        <p:grpSpPr>
          <a:xfrm>
            <a:off x="0" y="1550661"/>
            <a:ext cx="7605955" cy="4602484"/>
            <a:chOff x="0" y="1162995"/>
            <a:chExt cx="5704466" cy="3451863"/>
          </a:xfrm>
        </p:grpSpPr>
        <p:sp>
          <p:nvSpPr>
            <p:cNvPr id="125" name="Google Shape;125;gf9ecec012e_4_6"/>
            <p:cNvSpPr/>
            <p:nvPr/>
          </p:nvSpPr>
          <p:spPr>
            <a:xfrm>
              <a:off x="0" y="1162995"/>
              <a:ext cx="5704466" cy="3451863"/>
            </a:xfrm>
            <a:custGeom>
              <a:rect b="b" l="l" r="r" t="t"/>
              <a:pathLst>
                <a:path extrusionOk="0" h="109670" w="181238">
                  <a:moveTo>
                    <a:pt x="1" y="1"/>
                  </a:moveTo>
                  <a:lnTo>
                    <a:pt x="1" y="9978"/>
                  </a:lnTo>
                  <a:lnTo>
                    <a:pt x="160069" y="9978"/>
                  </a:lnTo>
                  <a:cubicBezTo>
                    <a:pt x="163843" y="9978"/>
                    <a:pt x="166915" y="13050"/>
                    <a:pt x="166915" y="16824"/>
                  </a:cubicBezTo>
                  <a:cubicBezTo>
                    <a:pt x="166915" y="20599"/>
                    <a:pt x="163843" y="23670"/>
                    <a:pt x="160069" y="23670"/>
                  </a:cubicBezTo>
                  <a:lnTo>
                    <a:pt x="126064" y="23670"/>
                  </a:lnTo>
                  <a:cubicBezTo>
                    <a:pt x="116742" y="23670"/>
                    <a:pt x="109169" y="31326"/>
                    <a:pt x="109169" y="40637"/>
                  </a:cubicBezTo>
                  <a:cubicBezTo>
                    <a:pt x="109169" y="49947"/>
                    <a:pt x="116742" y="57603"/>
                    <a:pt x="126064" y="57603"/>
                  </a:cubicBezTo>
                  <a:lnTo>
                    <a:pt x="160069" y="57603"/>
                  </a:lnTo>
                  <a:cubicBezTo>
                    <a:pt x="163843" y="57603"/>
                    <a:pt x="166915" y="60592"/>
                    <a:pt x="166915" y="64378"/>
                  </a:cubicBezTo>
                  <a:cubicBezTo>
                    <a:pt x="166915" y="68152"/>
                    <a:pt x="163843" y="71141"/>
                    <a:pt x="160069" y="71141"/>
                  </a:cubicBezTo>
                  <a:lnTo>
                    <a:pt x="125993" y="71141"/>
                  </a:lnTo>
                  <a:cubicBezTo>
                    <a:pt x="116682" y="71141"/>
                    <a:pt x="109098" y="78796"/>
                    <a:pt x="109098" y="88107"/>
                  </a:cubicBezTo>
                  <a:cubicBezTo>
                    <a:pt x="109098" y="97430"/>
                    <a:pt x="116682" y="105073"/>
                    <a:pt x="125993" y="105073"/>
                  </a:cubicBezTo>
                  <a:lnTo>
                    <a:pt x="169224" y="105073"/>
                  </a:lnTo>
                  <a:lnTo>
                    <a:pt x="169224" y="109669"/>
                  </a:lnTo>
                  <a:lnTo>
                    <a:pt x="181238" y="99846"/>
                  </a:lnTo>
                  <a:lnTo>
                    <a:pt x="169224" y="90012"/>
                  </a:lnTo>
                  <a:lnTo>
                    <a:pt x="169224" y="94953"/>
                  </a:lnTo>
                  <a:lnTo>
                    <a:pt x="125993" y="94953"/>
                  </a:lnTo>
                  <a:cubicBezTo>
                    <a:pt x="122219" y="94953"/>
                    <a:pt x="119135" y="91893"/>
                    <a:pt x="119135" y="88107"/>
                  </a:cubicBezTo>
                  <a:cubicBezTo>
                    <a:pt x="119135" y="84333"/>
                    <a:pt x="122219" y="81261"/>
                    <a:pt x="125993" y="81261"/>
                  </a:cubicBezTo>
                  <a:lnTo>
                    <a:pt x="160069" y="81261"/>
                  </a:lnTo>
                  <a:cubicBezTo>
                    <a:pt x="169379" y="81261"/>
                    <a:pt x="176964" y="73617"/>
                    <a:pt x="176964" y="64295"/>
                  </a:cubicBezTo>
                  <a:cubicBezTo>
                    <a:pt x="176964" y="54984"/>
                    <a:pt x="169379" y="47328"/>
                    <a:pt x="160069" y="47328"/>
                  </a:cubicBezTo>
                  <a:lnTo>
                    <a:pt x="126064" y="47328"/>
                  </a:lnTo>
                  <a:cubicBezTo>
                    <a:pt x="122278" y="47328"/>
                    <a:pt x="119206" y="44340"/>
                    <a:pt x="119206" y="40565"/>
                  </a:cubicBezTo>
                  <a:cubicBezTo>
                    <a:pt x="119206" y="36779"/>
                    <a:pt x="122278" y="33791"/>
                    <a:pt x="126064" y="33791"/>
                  </a:cubicBezTo>
                  <a:lnTo>
                    <a:pt x="160069" y="33791"/>
                  </a:lnTo>
                  <a:cubicBezTo>
                    <a:pt x="169379" y="33791"/>
                    <a:pt x="176964" y="26218"/>
                    <a:pt x="176964" y="16896"/>
                  </a:cubicBezTo>
                  <a:cubicBezTo>
                    <a:pt x="176964" y="7585"/>
                    <a:pt x="169379" y="1"/>
                    <a:pt x="160069" y="1"/>
                  </a:cubicBezTo>
                  <a:close/>
                </a:path>
              </a:pathLst>
            </a:custGeom>
            <a:solidFill>
              <a:srgbClr val="302F28"/>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26" name="Google Shape;126;gf9ecec012e_4_6"/>
            <p:cNvSpPr/>
            <p:nvPr/>
          </p:nvSpPr>
          <p:spPr>
            <a:xfrm>
              <a:off x="0" y="1186601"/>
              <a:ext cx="5674502" cy="3388536"/>
            </a:xfrm>
            <a:custGeom>
              <a:rect b="b" l="l" r="r" t="t"/>
              <a:pathLst>
                <a:path extrusionOk="0" h="107658" w="180286">
                  <a:moveTo>
                    <a:pt x="1" y="1"/>
                  </a:moveTo>
                  <a:lnTo>
                    <a:pt x="1" y="8478"/>
                  </a:lnTo>
                  <a:lnTo>
                    <a:pt x="160069" y="8478"/>
                  </a:lnTo>
                  <a:cubicBezTo>
                    <a:pt x="164260" y="8478"/>
                    <a:pt x="167677" y="11871"/>
                    <a:pt x="167677" y="16074"/>
                  </a:cubicBezTo>
                  <a:cubicBezTo>
                    <a:pt x="167677" y="20277"/>
                    <a:pt x="164260" y="23659"/>
                    <a:pt x="160069" y="23659"/>
                  </a:cubicBezTo>
                  <a:lnTo>
                    <a:pt x="126064" y="23659"/>
                  </a:lnTo>
                  <a:cubicBezTo>
                    <a:pt x="117170" y="23659"/>
                    <a:pt x="109931" y="30921"/>
                    <a:pt x="109931" y="39815"/>
                  </a:cubicBezTo>
                  <a:cubicBezTo>
                    <a:pt x="109931" y="48709"/>
                    <a:pt x="117170" y="55960"/>
                    <a:pt x="126064" y="55960"/>
                  </a:cubicBezTo>
                  <a:lnTo>
                    <a:pt x="160069" y="55960"/>
                  </a:lnTo>
                  <a:cubicBezTo>
                    <a:pt x="164260" y="55960"/>
                    <a:pt x="167677" y="59425"/>
                    <a:pt x="167677" y="63628"/>
                  </a:cubicBezTo>
                  <a:cubicBezTo>
                    <a:pt x="167677" y="67819"/>
                    <a:pt x="164260" y="71284"/>
                    <a:pt x="160069" y="71284"/>
                  </a:cubicBezTo>
                  <a:lnTo>
                    <a:pt x="125993" y="71284"/>
                  </a:lnTo>
                  <a:cubicBezTo>
                    <a:pt x="117099" y="71284"/>
                    <a:pt x="109860" y="78463"/>
                    <a:pt x="109860" y="87357"/>
                  </a:cubicBezTo>
                  <a:cubicBezTo>
                    <a:pt x="109860" y="96263"/>
                    <a:pt x="117099" y="103430"/>
                    <a:pt x="125671" y="103430"/>
                  </a:cubicBezTo>
                  <a:lnTo>
                    <a:pt x="169820" y="103430"/>
                  </a:lnTo>
                  <a:lnTo>
                    <a:pt x="169820" y="107657"/>
                  </a:lnTo>
                  <a:lnTo>
                    <a:pt x="180285" y="99096"/>
                  </a:lnTo>
                  <a:lnTo>
                    <a:pt x="169820" y="90524"/>
                  </a:lnTo>
                  <a:lnTo>
                    <a:pt x="169820" y="94953"/>
                  </a:lnTo>
                  <a:lnTo>
                    <a:pt x="125671" y="94953"/>
                  </a:lnTo>
                  <a:cubicBezTo>
                    <a:pt x="121790" y="94953"/>
                    <a:pt x="118385" y="91560"/>
                    <a:pt x="118385" y="87357"/>
                  </a:cubicBezTo>
                  <a:cubicBezTo>
                    <a:pt x="118385" y="83166"/>
                    <a:pt x="121790" y="79773"/>
                    <a:pt x="125993" y="79773"/>
                  </a:cubicBezTo>
                  <a:lnTo>
                    <a:pt x="160069" y="79773"/>
                  </a:lnTo>
                  <a:cubicBezTo>
                    <a:pt x="168963" y="79773"/>
                    <a:pt x="176202" y="72522"/>
                    <a:pt x="176202" y="63628"/>
                  </a:cubicBezTo>
                  <a:cubicBezTo>
                    <a:pt x="176202" y="54734"/>
                    <a:pt x="168963" y="47471"/>
                    <a:pt x="160069" y="47471"/>
                  </a:cubicBezTo>
                  <a:lnTo>
                    <a:pt x="126064" y="47471"/>
                  </a:lnTo>
                  <a:cubicBezTo>
                    <a:pt x="121861" y="47471"/>
                    <a:pt x="118444" y="44006"/>
                    <a:pt x="118444" y="39815"/>
                  </a:cubicBezTo>
                  <a:cubicBezTo>
                    <a:pt x="118444" y="35612"/>
                    <a:pt x="121861" y="32148"/>
                    <a:pt x="126064" y="32148"/>
                  </a:cubicBezTo>
                  <a:lnTo>
                    <a:pt x="160069" y="32148"/>
                  </a:lnTo>
                  <a:cubicBezTo>
                    <a:pt x="168963" y="32148"/>
                    <a:pt x="176202" y="24968"/>
                    <a:pt x="176202" y="16074"/>
                  </a:cubicBezTo>
                  <a:cubicBezTo>
                    <a:pt x="176202" y="7180"/>
                    <a:pt x="168963" y="1"/>
                    <a:pt x="160069"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27" name="Google Shape;127;gf9ecec012e_4_6"/>
            <p:cNvSpPr/>
            <p:nvPr/>
          </p:nvSpPr>
          <p:spPr>
            <a:xfrm>
              <a:off x="0" y="1200481"/>
              <a:ext cx="5653130" cy="3345037"/>
            </a:xfrm>
            <a:custGeom>
              <a:rect b="b" l="l" r="r" t="t"/>
              <a:pathLst>
                <a:path extrusionOk="0" h="106276" w="179607">
                  <a:moveTo>
                    <a:pt x="1" y="1"/>
                  </a:moveTo>
                  <a:lnTo>
                    <a:pt x="1" y="7597"/>
                  </a:lnTo>
                  <a:lnTo>
                    <a:pt x="160069" y="7597"/>
                  </a:lnTo>
                  <a:cubicBezTo>
                    <a:pt x="164510" y="7597"/>
                    <a:pt x="168129" y="11180"/>
                    <a:pt x="168129" y="15633"/>
                  </a:cubicBezTo>
                  <a:cubicBezTo>
                    <a:pt x="168129" y="20086"/>
                    <a:pt x="164510" y="23670"/>
                    <a:pt x="160069" y="23670"/>
                  </a:cubicBezTo>
                  <a:lnTo>
                    <a:pt x="126064" y="23670"/>
                  </a:lnTo>
                  <a:cubicBezTo>
                    <a:pt x="117420" y="23670"/>
                    <a:pt x="110384" y="30730"/>
                    <a:pt x="110384" y="39374"/>
                  </a:cubicBezTo>
                  <a:cubicBezTo>
                    <a:pt x="110384" y="48018"/>
                    <a:pt x="117420" y="55067"/>
                    <a:pt x="126064" y="55067"/>
                  </a:cubicBezTo>
                  <a:lnTo>
                    <a:pt x="160069" y="55067"/>
                  </a:lnTo>
                  <a:cubicBezTo>
                    <a:pt x="164510" y="55067"/>
                    <a:pt x="168129" y="58662"/>
                    <a:pt x="168129" y="63104"/>
                  </a:cubicBezTo>
                  <a:cubicBezTo>
                    <a:pt x="168129" y="67556"/>
                    <a:pt x="164510" y="71140"/>
                    <a:pt x="160069" y="71140"/>
                  </a:cubicBezTo>
                  <a:lnTo>
                    <a:pt x="125993" y="71140"/>
                  </a:lnTo>
                  <a:cubicBezTo>
                    <a:pt x="117349" y="71140"/>
                    <a:pt x="110312" y="78201"/>
                    <a:pt x="110312" y="86845"/>
                  </a:cubicBezTo>
                  <a:cubicBezTo>
                    <a:pt x="110312" y="95488"/>
                    <a:pt x="117349" y="102549"/>
                    <a:pt x="125993" y="102549"/>
                  </a:cubicBezTo>
                  <a:lnTo>
                    <a:pt x="170260" y="102549"/>
                  </a:lnTo>
                  <a:lnTo>
                    <a:pt x="170260" y="106275"/>
                  </a:lnTo>
                  <a:lnTo>
                    <a:pt x="179607" y="98655"/>
                  </a:lnTo>
                  <a:lnTo>
                    <a:pt x="170260" y="91036"/>
                  </a:lnTo>
                  <a:lnTo>
                    <a:pt x="170260" y="94953"/>
                  </a:lnTo>
                  <a:lnTo>
                    <a:pt x="125993" y="94953"/>
                  </a:lnTo>
                  <a:cubicBezTo>
                    <a:pt x="121540" y="94953"/>
                    <a:pt x="117920" y="91369"/>
                    <a:pt x="117920" y="86916"/>
                  </a:cubicBezTo>
                  <a:cubicBezTo>
                    <a:pt x="117920" y="82475"/>
                    <a:pt x="121540" y="78879"/>
                    <a:pt x="125993" y="78879"/>
                  </a:cubicBezTo>
                  <a:lnTo>
                    <a:pt x="160069" y="78879"/>
                  </a:lnTo>
                  <a:cubicBezTo>
                    <a:pt x="168712" y="78879"/>
                    <a:pt x="175737" y="71831"/>
                    <a:pt x="175737" y="63187"/>
                  </a:cubicBezTo>
                  <a:cubicBezTo>
                    <a:pt x="175737" y="54543"/>
                    <a:pt x="168712" y="47483"/>
                    <a:pt x="160069" y="47483"/>
                  </a:cubicBezTo>
                  <a:lnTo>
                    <a:pt x="126064" y="47483"/>
                  </a:lnTo>
                  <a:cubicBezTo>
                    <a:pt x="121611" y="47483"/>
                    <a:pt x="117992" y="43815"/>
                    <a:pt x="117992" y="39374"/>
                  </a:cubicBezTo>
                  <a:cubicBezTo>
                    <a:pt x="117992" y="34921"/>
                    <a:pt x="121611" y="31254"/>
                    <a:pt x="126064" y="31254"/>
                  </a:cubicBezTo>
                  <a:lnTo>
                    <a:pt x="160069" y="31254"/>
                  </a:lnTo>
                  <a:cubicBezTo>
                    <a:pt x="168712" y="31254"/>
                    <a:pt x="175737" y="24277"/>
                    <a:pt x="175737" y="15633"/>
                  </a:cubicBezTo>
                  <a:cubicBezTo>
                    <a:pt x="175737" y="6989"/>
                    <a:pt x="168712" y="1"/>
                    <a:pt x="160069" y="1"/>
                  </a:cubicBezTo>
                  <a:close/>
                </a:path>
              </a:pathLst>
            </a:custGeom>
            <a:solidFill>
              <a:srgbClr val="302F28"/>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28" name="Google Shape;128;gf9ecec012e_4_6"/>
            <p:cNvSpPr/>
            <p:nvPr/>
          </p:nvSpPr>
          <p:spPr>
            <a:xfrm>
              <a:off x="193758" y="1314040"/>
              <a:ext cx="5223276" cy="3000638"/>
            </a:xfrm>
            <a:custGeom>
              <a:rect b="b" l="l" r="r" t="t"/>
              <a:pathLst>
                <a:path extrusionOk="0" h="95334" w="165950">
                  <a:moveTo>
                    <a:pt x="0" y="0"/>
                  </a:moveTo>
                  <a:lnTo>
                    <a:pt x="0" y="345"/>
                  </a:lnTo>
                  <a:lnTo>
                    <a:pt x="4084" y="345"/>
                  </a:lnTo>
                  <a:lnTo>
                    <a:pt x="4084" y="0"/>
                  </a:lnTo>
                  <a:close/>
                  <a:moveTo>
                    <a:pt x="8168" y="0"/>
                  </a:moveTo>
                  <a:lnTo>
                    <a:pt x="8168" y="345"/>
                  </a:lnTo>
                  <a:lnTo>
                    <a:pt x="12252" y="345"/>
                  </a:lnTo>
                  <a:lnTo>
                    <a:pt x="12252" y="0"/>
                  </a:lnTo>
                  <a:close/>
                  <a:moveTo>
                    <a:pt x="16336" y="0"/>
                  </a:moveTo>
                  <a:lnTo>
                    <a:pt x="16336" y="345"/>
                  </a:lnTo>
                  <a:lnTo>
                    <a:pt x="20420" y="345"/>
                  </a:lnTo>
                  <a:lnTo>
                    <a:pt x="20420" y="0"/>
                  </a:lnTo>
                  <a:close/>
                  <a:moveTo>
                    <a:pt x="24503" y="0"/>
                  </a:moveTo>
                  <a:lnTo>
                    <a:pt x="24503" y="345"/>
                  </a:lnTo>
                  <a:lnTo>
                    <a:pt x="28587" y="345"/>
                  </a:lnTo>
                  <a:lnTo>
                    <a:pt x="28587" y="0"/>
                  </a:lnTo>
                  <a:close/>
                  <a:moveTo>
                    <a:pt x="32671" y="0"/>
                  </a:moveTo>
                  <a:lnTo>
                    <a:pt x="32671" y="345"/>
                  </a:lnTo>
                  <a:lnTo>
                    <a:pt x="36755" y="345"/>
                  </a:lnTo>
                  <a:lnTo>
                    <a:pt x="36755" y="0"/>
                  </a:lnTo>
                  <a:close/>
                  <a:moveTo>
                    <a:pt x="40839" y="0"/>
                  </a:moveTo>
                  <a:lnTo>
                    <a:pt x="40839" y="345"/>
                  </a:lnTo>
                  <a:lnTo>
                    <a:pt x="44923" y="345"/>
                  </a:lnTo>
                  <a:lnTo>
                    <a:pt x="44923" y="0"/>
                  </a:lnTo>
                  <a:close/>
                  <a:moveTo>
                    <a:pt x="49007" y="0"/>
                  </a:moveTo>
                  <a:lnTo>
                    <a:pt x="49007" y="345"/>
                  </a:lnTo>
                  <a:lnTo>
                    <a:pt x="53090" y="345"/>
                  </a:lnTo>
                  <a:lnTo>
                    <a:pt x="53090" y="0"/>
                  </a:lnTo>
                  <a:close/>
                  <a:moveTo>
                    <a:pt x="57174" y="0"/>
                  </a:moveTo>
                  <a:lnTo>
                    <a:pt x="57174" y="345"/>
                  </a:lnTo>
                  <a:lnTo>
                    <a:pt x="61258" y="345"/>
                  </a:lnTo>
                  <a:lnTo>
                    <a:pt x="61258" y="0"/>
                  </a:lnTo>
                  <a:close/>
                  <a:moveTo>
                    <a:pt x="65342" y="0"/>
                  </a:moveTo>
                  <a:lnTo>
                    <a:pt x="65342" y="345"/>
                  </a:lnTo>
                  <a:lnTo>
                    <a:pt x="69426" y="345"/>
                  </a:lnTo>
                  <a:lnTo>
                    <a:pt x="69426" y="0"/>
                  </a:lnTo>
                  <a:close/>
                  <a:moveTo>
                    <a:pt x="73510" y="0"/>
                  </a:moveTo>
                  <a:lnTo>
                    <a:pt x="73510" y="345"/>
                  </a:lnTo>
                  <a:lnTo>
                    <a:pt x="77593" y="345"/>
                  </a:lnTo>
                  <a:lnTo>
                    <a:pt x="77593" y="0"/>
                  </a:lnTo>
                  <a:close/>
                  <a:moveTo>
                    <a:pt x="81677" y="0"/>
                  </a:moveTo>
                  <a:lnTo>
                    <a:pt x="81677" y="345"/>
                  </a:lnTo>
                  <a:lnTo>
                    <a:pt x="85761" y="345"/>
                  </a:lnTo>
                  <a:lnTo>
                    <a:pt x="85761" y="0"/>
                  </a:lnTo>
                  <a:close/>
                  <a:moveTo>
                    <a:pt x="89845" y="0"/>
                  </a:moveTo>
                  <a:lnTo>
                    <a:pt x="89845" y="345"/>
                  </a:lnTo>
                  <a:lnTo>
                    <a:pt x="93929" y="345"/>
                  </a:lnTo>
                  <a:lnTo>
                    <a:pt x="93929" y="0"/>
                  </a:lnTo>
                  <a:close/>
                  <a:moveTo>
                    <a:pt x="98013" y="0"/>
                  </a:moveTo>
                  <a:lnTo>
                    <a:pt x="98013" y="345"/>
                  </a:lnTo>
                  <a:lnTo>
                    <a:pt x="102097" y="345"/>
                  </a:lnTo>
                  <a:lnTo>
                    <a:pt x="102097" y="0"/>
                  </a:lnTo>
                  <a:close/>
                  <a:moveTo>
                    <a:pt x="106180" y="0"/>
                  </a:moveTo>
                  <a:lnTo>
                    <a:pt x="106180" y="345"/>
                  </a:lnTo>
                  <a:lnTo>
                    <a:pt x="110264" y="345"/>
                  </a:lnTo>
                  <a:lnTo>
                    <a:pt x="110264" y="0"/>
                  </a:lnTo>
                  <a:close/>
                  <a:moveTo>
                    <a:pt x="114348" y="0"/>
                  </a:moveTo>
                  <a:lnTo>
                    <a:pt x="114348" y="345"/>
                  </a:lnTo>
                  <a:lnTo>
                    <a:pt x="118432" y="345"/>
                  </a:lnTo>
                  <a:lnTo>
                    <a:pt x="118432" y="0"/>
                  </a:lnTo>
                  <a:close/>
                  <a:moveTo>
                    <a:pt x="122516" y="0"/>
                  </a:moveTo>
                  <a:lnTo>
                    <a:pt x="122516" y="345"/>
                  </a:lnTo>
                  <a:lnTo>
                    <a:pt x="126600" y="345"/>
                  </a:lnTo>
                  <a:lnTo>
                    <a:pt x="126600" y="0"/>
                  </a:lnTo>
                  <a:close/>
                  <a:moveTo>
                    <a:pt x="130683" y="0"/>
                  </a:moveTo>
                  <a:lnTo>
                    <a:pt x="130683" y="345"/>
                  </a:lnTo>
                  <a:lnTo>
                    <a:pt x="134767" y="345"/>
                  </a:lnTo>
                  <a:lnTo>
                    <a:pt x="134767" y="0"/>
                  </a:lnTo>
                  <a:close/>
                  <a:moveTo>
                    <a:pt x="138851" y="0"/>
                  </a:moveTo>
                  <a:lnTo>
                    <a:pt x="138851" y="345"/>
                  </a:lnTo>
                  <a:lnTo>
                    <a:pt x="142935" y="345"/>
                  </a:lnTo>
                  <a:lnTo>
                    <a:pt x="142935" y="0"/>
                  </a:lnTo>
                  <a:close/>
                  <a:moveTo>
                    <a:pt x="147019" y="0"/>
                  </a:moveTo>
                  <a:lnTo>
                    <a:pt x="147019" y="345"/>
                  </a:lnTo>
                  <a:lnTo>
                    <a:pt x="151103" y="345"/>
                  </a:lnTo>
                  <a:lnTo>
                    <a:pt x="151103" y="0"/>
                  </a:lnTo>
                  <a:close/>
                  <a:moveTo>
                    <a:pt x="155198" y="72"/>
                  </a:moveTo>
                  <a:lnTo>
                    <a:pt x="155163" y="405"/>
                  </a:lnTo>
                  <a:cubicBezTo>
                    <a:pt x="156508" y="560"/>
                    <a:pt x="157806" y="929"/>
                    <a:pt x="159008" y="1512"/>
                  </a:cubicBezTo>
                  <a:lnTo>
                    <a:pt x="159163" y="1203"/>
                  </a:lnTo>
                  <a:cubicBezTo>
                    <a:pt x="157913" y="595"/>
                    <a:pt x="156580" y="214"/>
                    <a:pt x="155198" y="72"/>
                  </a:cubicBezTo>
                  <a:close/>
                  <a:moveTo>
                    <a:pt x="162509" y="3608"/>
                  </a:moveTo>
                  <a:lnTo>
                    <a:pt x="162259" y="3846"/>
                  </a:lnTo>
                  <a:cubicBezTo>
                    <a:pt x="163211" y="4822"/>
                    <a:pt x="163973" y="5929"/>
                    <a:pt x="164533" y="7144"/>
                  </a:cubicBezTo>
                  <a:lnTo>
                    <a:pt x="164854" y="7001"/>
                  </a:lnTo>
                  <a:cubicBezTo>
                    <a:pt x="164271" y="5751"/>
                    <a:pt x="163485" y="4608"/>
                    <a:pt x="162509" y="3608"/>
                  </a:cubicBezTo>
                  <a:close/>
                  <a:moveTo>
                    <a:pt x="165902" y="10990"/>
                  </a:moveTo>
                  <a:lnTo>
                    <a:pt x="165569" y="11013"/>
                  </a:lnTo>
                  <a:cubicBezTo>
                    <a:pt x="165593" y="11359"/>
                    <a:pt x="165604" y="11704"/>
                    <a:pt x="165604" y="12049"/>
                  </a:cubicBezTo>
                  <a:cubicBezTo>
                    <a:pt x="165604" y="13049"/>
                    <a:pt x="165485" y="14049"/>
                    <a:pt x="165235" y="15002"/>
                  </a:cubicBezTo>
                  <a:lnTo>
                    <a:pt x="165569" y="15097"/>
                  </a:lnTo>
                  <a:cubicBezTo>
                    <a:pt x="165819" y="14109"/>
                    <a:pt x="165950" y="13073"/>
                    <a:pt x="165950" y="12049"/>
                  </a:cubicBezTo>
                  <a:cubicBezTo>
                    <a:pt x="165950" y="11692"/>
                    <a:pt x="165938" y="11335"/>
                    <a:pt x="165902" y="10990"/>
                  </a:cubicBezTo>
                  <a:close/>
                  <a:moveTo>
                    <a:pt x="163569" y="18645"/>
                  </a:moveTo>
                  <a:cubicBezTo>
                    <a:pt x="162807" y="19764"/>
                    <a:pt x="161866" y="20729"/>
                    <a:pt x="160782" y="21515"/>
                  </a:cubicBezTo>
                  <a:lnTo>
                    <a:pt x="160985" y="21800"/>
                  </a:lnTo>
                  <a:cubicBezTo>
                    <a:pt x="162104" y="20979"/>
                    <a:pt x="163068" y="19991"/>
                    <a:pt x="163854" y="18848"/>
                  </a:cubicBezTo>
                  <a:lnTo>
                    <a:pt x="163569" y="18645"/>
                  </a:lnTo>
                  <a:close/>
                  <a:moveTo>
                    <a:pt x="120527" y="23753"/>
                  </a:moveTo>
                  <a:lnTo>
                    <a:pt x="120527" y="24086"/>
                  </a:lnTo>
                  <a:lnTo>
                    <a:pt x="124611" y="24086"/>
                  </a:lnTo>
                  <a:lnTo>
                    <a:pt x="124611" y="23753"/>
                  </a:lnTo>
                  <a:close/>
                  <a:moveTo>
                    <a:pt x="128695" y="23753"/>
                  </a:moveTo>
                  <a:lnTo>
                    <a:pt x="128695" y="24086"/>
                  </a:lnTo>
                  <a:lnTo>
                    <a:pt x="132779" y="24086"/>
                  </a:lnTo>
                  <a:lnTo>
                    <a:pt x="132779" y="23753"/>
                  </a:lnTo>
                  <a:close/>
                  <a:moveTo>
                    <a:pt x="136863" y="23753"/>
                  </a:moveTo>
                  <a:lnTo>
                    <a:pt x="136863" y="24086"/>
                  </a:lnTo>
                  <a:lnTo>
                    <a:pt x="140947" y="24086"/>
                  </a:lnTo>
                  <a:lnTo>
                    <a:pt x="140947" y="23753"/>
                  </a:lnTo>
                  <a:close/>
                  <a:moveTo>
                    <a:pt x="145030" y="23753"/>
                  </a:moveTo>
                  <a:lnTo>
                    <a:pt x="145030" y="24086"/>
                  </a:lnTo>
                  <a:lnTo>
                    <a:pt x="149114" y="24086"/>
                  </a:lnTo>
                  <a:lnTo>
                    <a:pt x="149114" y="23753"/>
                  </a:lnTo>
                  <a:close/>
                  <a:moveTo>
                    <a:pt x="157187" y="23289"/>
                  </a:moveTo>
                  <a:cubicBezTo>
                    <a:pt x="156127" y="23586"/>
                    <a:pt x="155020" y="23753"/>
                    <a:pt x="153913" y="23753"/>
                  </a:cubicBezTo>
                  <a:lnTo>
                    <a:pt x="153198" y="23753"/>
                  </a:lnTo>
                  <a:lnTo>
                    <a:pt x="153198" y="24086"/>
                  </a:lnTo>
                  <a:lnTo>
                    <a:pt x="153913" y="24086"/>
                  </a:lnTo>
                  <a:cubicBezTo>
                    <a:pt x="155056" y="24086"/>
                    <a:pt x="156187" y="23932"/>
                    <a:pt x="157282" y="23610"/>
                  </a:cubicBezTo>
                  <a:lnTo>
                    <a:pt x="157187" y="23289"/>
                  </a:lnTo>
                  <a:close/>
                  <a:moveTo>
                    <a:pt x="116444" y="24253"/>
                  </a:moveTo>
                  <a:cubicBezTo>
                    <a:pt x="115110" y="24658"/>
                    <a:pt x="113872" y="25277"/>
                    <a:pt x="112753" y="26099"/>
                  </a:cubicBezTo>
                  <a:lnTo>
                    <a:pt x="112955" y="26372"/>
                  </a:lnTo>
                  <a:cubicBezTo>
                    <a:pt x="114050" y="25575"/>
                    <a:pt x="115253" y="24967"/>
                    <a:pt x="116539" y="24586"/>
                  </a:cubicBezTo>
                  <a:lnTo>
                    <a:pt x="116444" y="24253"/>
                  </a:lnTo>
                  <a:close/>
                  <a:moveTo>
                    <a:pt x="109907" y="29075"/>
                  </a:moveTo>
                  <a:cubicBezTo>
                    <a:pt x="109133" y="30230"/>
                    <a:pt x="108562" y="31492"/>
                    <a:pt x="108228" y="32837"/>
                  </a:cubicBezTo>
                  <a:lnTo>
                    <a:pt x="108562" y="32921"/>
                  </a:lnTo>
                  <a:cubicBezTo>
                    <a:pt x="108883" y="31623"/>
                    <a:pt x="109431" y="30385"/>
                    <a:pt x="110193" y="29266"/>
                  </a:cubicBezTo>
                  <a:lnTo>
                    <a:pt x="109907" y="29075"/>
                  </a:lnTo>
                  <a:close/>
                  <a:moveTo>
                    <a:pt x="108252" y="36921"/>
                  </a:moveTo>
                  <a:lnTo>
                    <a:pt x="107919" y="36945"/>
                  </a:lnTo>
                  <a:cubicBezTo>
                    <a:pt x="108050" y="38338"/>
                    <a:pt x="108419" y="39672"/>
                    <a:pt x="109002" y="40922"/>
                  </a:cubicBezTo>
                  <a:lnTo>
                    <a:pt x="109312" y="40779"/>
                  </a:lnTo>
                  <a:cubicBezTo>
                    <a:pt x="108740" y="39564"/>
                    <a:pt x="108383" y="38255"/>
                    <a:pt x="108252" y="36921"/>
                  </a:cubicBezTo>
                  <a:close/>
                  <a:moveTo>
                    <a:pt x="111622" y="44053"/>
                  </a:moveTo>
                  <a:lnTo>
                    <a:pt x="111371" y="44291"/>
                  </a:lnTo>
                  <a:cubicBezTo>
                    <a:pt x="112360" y="45279"/>
                    <a:pt x="113491" y="46077"/>
                    <a:pt x="114741" y="46672"/>
                  </a:cubicBezTo>
                  <a:lnTo>
                    <a:pt x="114884" y="46363"/>
                  </a:lnTo>
                  <a:cubicBezTo>
                    <a:pt x="113669" y="45791"/>
                    <a:pt x="112574" y="45006"/>
                    <a:pt x="111622" y="44053"/>
                  </a:cubicBezTo>
                  <a:close/>
                  <a:moveTo>
                    <a:pt x="118741" y="47434"/>
                  </a:moveTo>
                  <a:lnTo>
                    <a:pt x="118706" y="47780"/>
                  </a:lnTo>
                  <a:cubicBezTo>
                    <a:pt x="119099" y="47815"/>
                    <a:pt x="119503" y="47839"/>
                    <a:pt x="119908" y="47839"/>
                  </a:cubicBezTo>
                  <a:lnTo>
                    <a:pt x="122813" y="47839"/>
                  </a:lnTo>
                  <a:lnTo>
                    <a:pt x="122813" y="47494"/>
                  </a:lnTo>
                  <a:lnTo>
                    <a:pt x="119908" y="47494"/>
                  </a:lnTo>
                  <a:cubicBezTo>
                    <a:pt x="119515" y="47494"/>
                    <a:pt x="119122" y="47470"/>
                    <a:pt x="118741" y="47434"/>
                  </a:cubicBezTo>
                  <a:close/>
                  <a:moveTo>
                    <a:pt x="126897" y="47494"/>
                  </a:moveTo>
                  <a:lnTo>
                    <a:pt x="126897" y="47839"/>
                  </a:lnTo>
                  <a:lnTo>
                    <a:pt x="130969" y="47839"/>
                  </a:lnTo>
                  <a:lnTo>
                    <a:pt x="130969" y="47494"/>
                  </a:lnTo>
                  <a:close/>
                  <a:moveTo>
                    <a:pt x="135053" y="47494"/>
                  </a:moveTo>
                  <a:lnTo>
                    <a:pt x="135053" y="47839"/>
                  </a:lnTo>
                  <a:lnTo>
                    <a:pt x="139137" y="47839"/>
                  </a:lnTo>
                  <a:lnTo>
                    <a:pt x="139137" y="47494"/>
                  </a:lnTo>
                  <a:close/>
                  <a:moveTo>
                    <a:pt x="143221" y="47494"/>
                  </a:moveTo>
                  <a:lnTo>
                    <a:pt x="143221" y="47839"/>
                  </a:lnTo>
                  <a:lnTo>
                    <a:pt x="147305" y="47839"/>
                  </a:lnTo>
                  <a:lnTo>
                    <a:pt x="147305" y="47494"/>
                  </a:lnTo>
                  <a:close/>
                  <a:moveTo>
                    <a:pt x="151388" y="47494"/>
                  </a:moveTo>
                  <a:lnTo>
                    <a:pt x="151388" y="47839"/>
                  </a:lnTo>
                  <a:lnTo>
                    <a:pt x="153913" y="47839"/>
                  </a:lnTo>
                  <a:cubicBezTo>
                    <a:pt x="154425" y="47839"/>
                    <a:pt x="154948" y="47875"/>
                    <a:pt x="155448" y="47935"/>
                  </a:cubicBezTo>
                  <a:lnTo>
                    <a:pt x="155496" y="47601"/>
                  </a:lnTo>
                  <a:cubicBezTo>
                    <a:pt x="154972" y="47530"/>
                    <a:pt x="154436" y="47494"/>
                    <a:pt x="153913" y="47494"/>
                  </a:cubicBezTo>
                  <a:close/>
                  <a:moveTo>
                    <a:pt x="159425" y="48828"/>
                  </a:moveTo>
                  <a:lnTo>
                    <a:pt x="159270" y="49137"/>
                  </a:lnTo>
                  <a:cubicBezTo>
                    <a:pt x="160461" y="49756"/>
                    <a:pt x="161544" y="50566"/>
                    <a:pt x="162461" y="51554"/>
                  </a:cubicBezTo>
                  <a:lnTo>
                    <a:pt x="162711" y="51316"/>
                  </a:lnTo>
                  <a:cubicBezTo>
                    <a:pt x="161759" y="50304"/>
                    <a:pt x="160663" y="49470"/>
                    <a:pt x="159425" y="48828"/>
                  </a:cubicBezTo>
                  <a:close/>
                  <a:moveTo>
                    <a:pt x="164973" y="54769"/>
                  </a:moveTo>
                  <a:lnTo>
                    <a:pt x="164652" y="54900"/>
                  </a:lnTo>
                  <a:cubicBezTo>
                    <a:pt x="165188" y="56138"/>
                    <a:pt x="165497" y="57448"/>
                    <a:pt x="165593" y="58793"/>
                  </a:cubicBezTo>
                  <a:lnTo>
                    <a:pt x="165926" y="58781"/>
                  </a:lnTo>
                  <a:cubicBezTo>
                    <a:pt x="165843" y="57388"/>
                    <a:pt x="165521" y="56043"/>
                    <a:pt x="164973" y="54769"/>
                  </a:cubicBezTo>
                  <a:close/>
                  <a:moveTo>
                    <a:pt x="165152" y="62782"/>
                  </a:moveTo>
                  <a:cubicBezTo>
                    <a:pt x="164783" y="64067"/>
                    <a:pt x="164200" y="65282"/>
                    <a:pt x="163402" y="66377"/>
                  </a:cubicBezTo>
                  <a:lnTo>
                    <a:pt x="163688" y="66580"/>
                  </a:lnTo>
                  <a:cubicBezTo>
                    <a:pt x="164497" y="65449"/>
                    <a:pt x="165104" y="64198"/>
                    <a:pt x="165485" y="62877"/>
                  </a:cubicBezTo>
                  <a:lnTo>
                    <a:pt x="165152" y="62782"/>
                  </a:lnTo>
                  <a:close/>
                  <a:moveTo>
                    <a:pt x="160544" y="69175"/>
                  </a:moveTo>
                  <a:cubicBezTo>
                    <a:pt x="159425" y="69949"/>
                    <a:pt x="158211" y="70509"/>
                    <a:pt x="156901" y="70854"/>
                  </a:cubicBezTo>
                  <a:lnTo>
                    <a:pt x="156996" y="71187"/>
                  </a:lnTo>
                  <a:cubicBezTo>
                    <a:pt x="158330" y="70830"/>
                    <a:pt x="159592" y="70247"/>
                    <a:pt x="160735" y="69461"/>
                  </a:cubicBezTo>
                  <a:lnTo>
                    <a:pt x="160544" y="69175"/>
                  </a:lnTo>
                  <a:close/>
                  <a:moveTo>
                    <a:pt x="124314" y="71247"/>
                  </a:moveTo>
                  <a:lnTo>
                    <a:pt x="124314" y="71580"/>
                  </a:lnTo>
                  <a:lnTo>
                    <a:pt x="128397" y="71580"/>
                  </a:lnTo>
                  <a:lnTo>
                    <a:pt x="128397" y="71247"/>
                  </a:lnTo>
                  <a:close/>
                  <a:moveTo>
                    <a:pt x="132481" y="71247"/>
                  </a:moveTo>
                  <a:lnTo>
                    <a:pt x="132481" y="71580"/>
                  </a:lnTo>
                  <a:lnTo>
                    <a:pt x="136565" y="71580"/>
                  </a:lnTo>
                  <a:lnTo>
                    <a:pt x="136565" y="71247"/>
                  </a:lnTo>
                  <a:close/>
                  <a:moveTo>
                    <a:pt x="140649" y="71247"/>
                  </a:moveTo>
                  <a:lnTo>
                    <a:pt x="140649" y="71580"/>
                  </a:lnTo>
                  <a:lnTo>
                    <a:pt x="144733" y="71580"/>
                  </a:lnTo>
                  <a:lnTo>
                    <a:pt x="144733" y="71247"/>
                  </a:lnTo>
                  <a:close/>
                  <a:moveTo>
                    <a:pt x="148817" y="71247"/>
                  </a:moveTo>
                  <a:lnTo>
                    <a:pt x="148817" y="71580"/>
                  </a:lnTo>
                  <a:lnTo>
                    <a:pt x="152901" y="71580"/>
                  </a:lnTo>
                  <a:lnTo>
                    <a:pt x="152901" y="71247"/>
                  </a:lnTo>
                  <a:close/>
                  <a:moveTo>
                    <a:pt x="119837" y="71247"/>
                  </a:moveTo>
                  <a:cubicBezTo>
                    <a:pt x="118575" y="71247"/>
                    <a:pt x="117337" y="71437"/>
                    <a:pt x="116158" y="71818"/>
                  </a:cubicBezTo>
                  <a:lnTo>
                    <a:pt x="116265" y="72140"/>
                  </a:lnTo>
                  <a:cubicBezTo>
                    <a:pt x="117408" y="71771"/>
                    <a:pt x="118610" y="71580"/>
                    <a:pt x="119837" y="71580"/>
                  </a:cubicBezTo>
                  <a:lnTo>
                    <a:pt x="120230" y="71580"/>
                  </a:lnTo>
                  <a:lnTo>
                    <a:pt x="120230" y="71247"/>
                  </a:lnTo>
                  <a:close/>
                  <a:moveTo>
                    <a:pt x="112503" y="73723"/>
                  </a:moveTo>
                  <a:cubicBezTo>
                    <a:pt x="111407" y="74581"/>
                    <a:pt x="110467" y="75593"/>
                    <a:pt x="109717" y="76760"/>
                  </a:cubicBezTo>
                  <a:lnTo>
                    <a:pt x="110002" y="76950"/>
                  </a:lnTo>
                  <a:cubicBezTo>
                    <a:pt x="110729" y="75819"/>
                    <a:pt x="111645" y="74819"/>
                    <a:pt x="112717" y="73997"/>
                  </a:cubicBezTo>
                  <a:lnTo>
                    <a:pt x="112503" y="73723"/>
                  </a:lnTo>
                  <a:close/>
                  <a:moveTo>
                    <a:pt x="108109" y="80558"/>
                  </a:moveTo>
                  <a:cubicBezTo>
                    <a:pt x="107895" y="81451"/>
                    <a:pt x="107788" y="82367"/>
                    <a:pt x="107788" y="83284"/>
                  </a:cubicBezTo>
                  <a:cubicBezTo>
                    <a:pt x="107788" y="83748"/>
                    <a:pt x="107823" y="84213"/>
                    <a:pt x="107871" y="84665"/>
                  </a:cubicBezTo>
                  <a:lnTo>
                    <a:pt x="108216" y="84630"/>
                  </a:lnTo>
                  <a:cubicBezTo>
                    <a:pt x="108157" y="84189"/>
                    <a:pt x="108133" y="83737"/>
                    <a:pt x="108133" y="83284"/>
                  </a:cubicBezTo>
                  <a:cubicBezTo>
                    <a:pt x="108133" y="82391"/>
                    <a:pt x="108240" y="81498"/>
                    <a:pt x="108443" y="80629"/>
                  </a:cubicBezTo>
                  <a:lnTo>
                    <a:pt x="108109" y="80558"/>
                  </a:lnTo>
                  <a:close/>
                  <a:moveTo>
                    <a:pt x="109347" y="88475"/>
                  </a:moveTo>
                  <a:lnTo>
                    <a:pt x="109038" y="88618"/>
                  </a:lnTo>
                  <a:cubicBezTo>
                    <a:pt x="109645" y="89868"/>
                    <a:pt x="110467" y="90987"/>
                    <a:pt x="111467" y="91952"/>
                  </a:cubicBezTo>
                  <a:lnTo>
                    <a:pt x="111705" y="91702"/>
                  </a:lnTo>
                  <a:cubicBezTo>
                    <a:pt x="110729" y="90761"/>
                    <a:pt x="109943" y="89678"/>
                    <a:pt x="109347" y="88475"/>
                  </a:cubicBezTo>
                  <a:close/>
                  <a:moveTo>
                    <a:pt x="115015" y="93952"/>
                  </a:moveTo>
                  <a:lnTo>
                    <a:pt x="114872" y="94262"/>
                  </a:lnTo>
                  <a:cubicBezTo>
                    <a:pt x="116134" y="94833"/>
                    <a:pt x="117479" y="95178"/>
                    <a:pt x="118872" y="95298"/>
                  </a:cubicBezTo>
                  <a:lnTo>
                    <a:pt x="118896" y="94952"/>
                  </a:lnTo>
                  <a:cubicBezTo>
                    <a:pt x="117551" y="94845"/>
                    <a:pt x="116241" y="94512"/>
                    <a:pt x="115015" y="93952"/>
                  </a:cubicBezTo>
                  <a:close/>
                  <a:moveTo>
                    <a:pt x="122968" y="94988"/>
                  </a:moveTo>
                  <a:lnTo>
                    <a:pt x="122968" y="95333"/>
                  </a:lnTo>
                  <a:lnTo>
                    <a:pt x="127052" y="95333"/>
                  </a:lnTo>
                  <a:lnTo>
                    <a:pt x="127052" y="94988"/>
                  </a:lnTo>
                  <a:close/>
                  <a:moveTo>
                    <a:pt x="131136" y="94988"/>
                  </a:moveTo>
                  <a:lnTo>
                    <a:pt x="131136" y="95333"/>
                  </a:lnTo>
                  <a:lnTo>
                    <a:pt x="135220" y="95333"/>
                  </a:lnTo>
                  <a:lnTo>
                    <a:pt x="135220" y="94988"/>
                  </a:lnTo>
                  <a:close/>
                  <a:moveTo>
                    <a:pt x="139304" y="94988"/>
                  </a:moveTo>
                  <a:lnTo>
                    <a:pt x="139304" y="95333"/>
                  </a:lnTo>
                  <a:lnTo>
                    <a:pt x="143376" y="95333"/>
                  </a:lnTo>
                  <a:lnTo>
                    <a:pt x="143376" y="94988"/>
                  </a:lnTo>
                  <a:close/>
                  <a:moveTo>
                    <a:pt x="147459" y="94988"/>
                  </a:moveTo>
                  <a:lnTo>
                    <a:pt x="147459" y="95333"/>
                  </a:lnTo>
                  <a:lnTo>
                    <a:pt x="151543" y="95333"/>
                  </a:lnTo>
                  <a:lnTo>
                    <a:pt x="151543" y="94988"/>
                  </a:lnTo>
                  <a:close/>
                  <a:moveTo>
                    <a:pt x="155627" y="94988"/>
                  </a:moveTo>
                  <a:lnTo>
                    <a:pt x="155627" y="95333"/>
                  </a:lnTo>
                  <a:lnTo>
                    <a:pt x="159711" y="95333"/>
                  </a:lnTo>
                  <a:lnTo>
                    <a:pt x="159711" y="94988"/>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sp>
        <p:nvSpPr>
          <p:cNvPr id="129" name="Google Shape;129;gf9ecec012e_4_6"/>
          <p:cNvSpPr/>
          <p:nvPr/>
        </p:nvSpPr>
        <p:spPr>
          <a:xfrm>
            <a:off x="6597967" y="6830601"/>
            <a:ext cx="68700" cy="11567"/>
          </a:xfrm>
          <a:custGeom>
            <a:rect b="b" l="l" r="r" t="t"/>
            <a:pathLst>
              <a:path extrusionOk="0" h="347" w="2061">
                <a:moveTo>
                  <a:pt x="1" y="1"/>
                </a:moveTo>
                <a:lnTo>
                  <a:pt x="1" y="346"/>
                </a:lnTo>
                <a:lnTo>
                  <a:pt x="2061" y="346"/>
                </a:lnTo>
                <a:lnTo>
                  <a:pt x="2061" y="1"/>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130" name="Google Shape;130;gf9ecec012e_4_6"/>
          <p:cNvGrpSpPr/>
          <p:nvPr/>
        </p:nvGrpSpPr>
        <p:grpSpPr>
          <a:xfrm>
            <a:off x="6963000" y="1629182"/>
            <a:ext cx="494133" cy="661633"/>
            <a:chOff x="7586300" y="2504488"/>
            <a:chExt cx="370600" cy="496225"/>
          </a:xfrm>
        </p:grpSpPr>
        <p:sp>
          <p:nvSpPr>
            <p:cNvPr id="131" name="Google Shape;131;gf9ecec012e_4_6"/>
            <p:cNvSpPr/>
            <p:nvPr/>
          </p:nvSpPr>
          <p:spPr>
            <a:xfrm>
              <a:off x="7586300" y="2504488"/>
              <a:ext cx="370600" cy="496225"/>
            </a:xfrm>
            <a:custGeom>
              <a:rect b="b" l="l" r="r" t="t"/>
              <a:pathLst>
                <a:path extrusionOk="0" h="19849" w="14824">
                  <a:moveTo>
                    <a:pt x="7406" y="0"/>
                  </a:moveTo>
                  <a:cubicBezTo>
                    <a:pt x="3323" y="0"/>
                    <a:pt x="1" y="3310"/>
                    <a:pt x="1" y="7406"/>
                  </a:cubicBezTo>
                  <a:cubicBezTo>
                    <a:pt x="1" y="9144"/>
                    <a:pt x="620" y="10716"/>
                    <a:pt x="1596" y="12002"/>
                  </a:cubicBezTo>
                  <a:cubicBezTo>
                    <a:pt x="3084" y="13931"/>
                    <a:pt x="7406" y="19848"/>
                    <a:pt x="7406" y="19848"/>
                  </a:cubicBezTo>
                  <a:cubicBezTo>
                    <a:pt x="7406" y="19848"/>
                    <a:pt x="11740" y="13931"/>
                    <a:pt x="13229" y="12002"/>
                  </a:cubicBezTo>
                  <a:cubicBezTo>
                    <a:pt x="14205" y="10716"/>
                    <a:pt x="14824" y="9144"/>
                    <a:pt x="14824" y="7406"/>
                  </a:cubicBezTo>
                  <a:cubicBezTo>
                    <a:pt x="14824" y="3310"/>
                    <a:pt x="11502" y="0"/>
                    <a:pt x="7406" y="0"/>
                  </a:cubicBezTo>
                  <a:close/>
                </a:path>
              </a:pathLst>
            </a:custGeom>
            <a:solidFill>
              <a:schemeClr val="accent1"/>
            </a:solidFill>
            <a:ln>
              <a:noFill/>
            </a:ln>
            <a:effectLst>
              <a:outerShdw blurRad="57150" rotWithShape="0" algn="bl" dir="5400000" dist="19050">
                <a:srgbClr val="000000">
                  <a:alpha val="2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32" name="Google Shape;132;gf9ecec012e_4_6"/>
            <p:cNvSpPr/>
            <p:nvPr/>
          </p:nvSpPr>
          <p:spPr>
            <a:xfrm>
              <a:off x="7637200" y="2555388"/>
              <a:ext cx="268800" cy="268500"/>
            </a:xfrm>
            <a:custGeom>
              <a:rect b="b" l="l" r="r" t="t"/>
              <a:pathLst>
                <a:path extrusionOk="0" h="10740" w="10752">
                  <a:moveTo>
                    <a:pt x="5370" y="0"/>
                  </a:moveTo>
                  <a:cubicBezTo>
                    <a:pt x="2418" y="0"/>
                    <a:pt x="1" y="2405"/>
                    <a:pt x="1" y="5370"/>
                  </a:cubicBezTo>
                  <a:cubicBezTo>
                    <a:pt x="1" y="8335"/>
                    <a:pt x="2418" y="10740"/>
                    <a:pt x="5370" y="10740"/>
                  </a:cubicBezTo>
                  <a:cubicBezTo>
                    <a:pt x="8335" y="10740"/>
                    <a:pt x="10752" y="8335"/>
                    <a:pt x="10752" y="5370"/>
                  </a:cubicBezTo>
                  <a:cubicBezTo>
                    <a:pt x="10752" y="2405"/>
                    <a:pt x="8335" y="0"/>
                    <a:pt x="5370" y="0"/>
                  </a:cubicBezTo>
                  <a:close/>
                </a:path>
              </a:pathLst>
            </a:custGeom>
            <a:solidFill>
              <a:srgbClr val="FFFFFF"/>
            </a:solidFill>
            <a:ln>
              <a:noFill/>
            </a:ln>
            <a:effectLst>
              <a:outerShdw blurRad="57150" rotWithShape="0" algn="bl" dir="5400000" dist="19050">
                <a:srgbClr val="000000">
                  <a:alpha val="2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133" name="Google Shape;133;gf9ecec012e_4_6"/>
          <p:cNvGrpSpPr/>
          <p:nvPr/>
        </p:nvGrpSpPr>
        <p:grpSpPr>
          <a:xfrm>
            <a:off x="6899448" y="4899871"/>
            <a:ext cx="663225" cy="888044"/>
            <a:chOff x="7586300" y="2504488"/>
            <a:chExt cx="370600" cy="496225"/>
          </a:xfrm>
        </p:grpSpPr>
        <p:sp>
          <p:nvSpPr>
            <p:cNvPr id="134" name="Google Shape;134;gf9ecec012e_4_6"/>
            <p:cNvSpPr/>
            <p:nvPr/>
          </p:nvSpPr>
          <p:spPr>
            <a:xfrm>
              <a:off x="7586300" y="2504488"/>
              <a:ext cx="370600" cy="496225"/>
            </a:xfrm>
            <a:custGeom>
              <a:rect b="b" l="l" r="r" t="t"/>
              <a:pathLst>
                <a:path extrusionOk="0" h="19849" w="14824">
                  <a:moveTo>
                    <a:pt x="7406" y="0"/>
                  </a:moveTo>
                  <a:cubicBezTo>
                    <a:pt x="3323" y="0"/>
                    <a:pt x="1" y="3310"/>
                    <a:pt x="1" y="7406"/>
                  </a:cubicBezTo>
                  <a:cubicBezTo>
                    <a:pt x="1" y="9144"/>
                    <a:pt x="620" y="10716"/>
                    <a:pt x="1596" y="12002"/>
                  </a:cubicBezTo>
                  <a:cubicBezTo>
                    <a:pt x="3084" y="13931"/>
                    <a:pt x="7406" y="19848"/>
                    <a:pt x="7406" y="19848"/>
                  </a:cubicBezTo>
                  <a:cubicBezTo>
                    <a:pt x="7406" y="19848"/>
                    <a:pt x="11740" y="13931"/>
                    <a:pt x="13229" y="12002"/>
                  </a:cubicBezTo>
                  <a:cubicBezTo>
                    <a:pt x="14205" y="10716"/>
                    <a:pt x="14824" y="9144"/>
                    <a:pt x="14824" y="7406"/>
                  </a:cubicBezTo>
                  <a:cubicBezTo>
                    <a:pt x="14824" y="3310"/>
                    <a:pt x="11502" y="0"/>
                    <a:pt x="7406" y="0"/>
                  </a:cubicBezTo>
                  <a:close/>
                </a:path>
              </a:pathLst>
            </a:custGeom>
            <a:solidFill>
              <a:srgbClr val="92D050"/>
            </a:solidFill>
            <a:ln>
              <a:noFill/>
            </a:ln>
            <a:effectLst>
              <a:outerShdw blurRad="57150" rotWithShape="0" algn="bl" dir="5400000" dist="19050">
                <a:srgbClr val="000000">
                  <a:alpha val="2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35" name="Google Shape;135;gf9ecec012e_4_6"/>
            <p:cNvSpPr/>
            <p:nvPr/>
          </p:nvSpPr>
          <p:spPr>
            <a:xfrm>
              <a:off x="7637200" y="2555388"/>
              <a:ext cx="268800" cy="268500"/>
            </a:xfrm>
            <a:custGeom>
              <a:rect b="b" l="l" r="r" t="t"/>
              <a:pathLst>
                <a:path extrusionOk="0" h="10740" w="10752">
                  <a:moveTo>
                    <a:pt x="5370" y="0"/>
                  </a:moveTo>
                  <a:cubicBezTo>
                    <a:pt x="2418" y="0"/>
                    <a:pt x="1" y="2405"/>
                    <a:pt x="1" y="5370"/>
                  </a:cubicBezTo>
                  <a:cubicBezTo>
                    <a:pt x="1" y="8335"/>
                    <a:pt x="2418" y="10740"/>
                    <a:pt x="5370" y="10740"/>
                  </a:cubicBezTo>
                  <a:cubicBezTo>
                    <a:pt x="8335" y="10740"/>
                    <a:pt x="10752" y="8335"/>
                    <a:pt x="10752" y="5370"/>
                  </a:cubicBezTo>
                  <a:cubicBezTo>
                    <a:pt x="10752" y="2405"/>
                    <a:pt x="8335" y="0"/>
                    <a:pt x="5370" y="0"/>
                  </a:cubicBezTo>
                  <a:close/>
                </a:path>
              </a:pathLst>
            </a:custGeom>
            <a:solidFill>
              <a:srgbClr val="FFFFFF"/>
            </a:solidFill>
            <a:ln>
              <a:noFill/>
            </a:ln>
            <a:effectLst>
              <a:outerShdw blurRad="57150" rotWithShape="0" algn="bl" dir="5400000" dist="19050">
                <a:srgbClr val="000000">
                  <a:alpha val="2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136" name="Google Shape;136;gf9ecec012e_4_6"/>
          <p:cNvGrpSpPr/>
          <p:nvPr/>
        </p:nvGrpSpPr>
        <p:grpSpPr>
          <a:xfrm>
            <a:off x="4542934" y="2490802"/>
            <a:ext cx="494133" cy="661633"/>
            <a:chOff x="7586300" y="2504488"/>
            <a:chExt cx="370600" cy="496225"/>
          </a:xfrm>
        </p:grpSpPr>
        <p:sp>
          <p:nvSpPr>
            <p:cNvPr id="137" name="Google Shape;137;gf9ecec012e_4_6"/>
            <p:cNvSpPr/>
            <p:nvPr/>
          </p:nvSpPr>
          <p:spPr>
            <a:xfrm>
              <a:off x="7586300" y="2504488"/>
              <a:ext cx="370600" cy="496225"/>
            </a:xfrm>
            <a:custGeom>
              <a:rect b="b" l="l" r="r" t="t"/>
              <a:pathLst>
                <a:path extrusionOk="0" h="19849" w="14824">
                  <a:moveTo>
                    <a:pt x="7406" y="0"/>
                  </a:moveTo>
                  <a:cubicBezTo>
                    <a:pt x="3323" y="0"/>
                    <a:pt x="1" y="3310"/>
                    <a:pt x="1" y="7406"/>
                  </a:cubicBezTo>
                  <a:cubicBezTo>
                    <a:pt x="1" y="9144"/>
                    <a:pt x="620" y="10716"/>
                    <a:pt x="1596" y="12002"/>
                  </a:cubicBezTo>
                  <a:cubicBezTo>
                    <a:pt x="3084" y="13931"/>
                    <a:pt x="7406" y="19848"/>
                    <a:pt x="7406" y="19848"/>
                  </a:cubicBezTo>
                  <a:cubicBezTo>
                    <a:pt x="7406" y="19848"/>
                    <a:pt x="11740" y="13931"/>
                    <a:pt x="13229" y="12002"/>
                  </a:cubicBezTo>
                  <a:cubicBezTo>
                    <a:pt x="14205" y="10716"/>
                    <a:pt x="14824" y="9144"/>
                    <a:pt x="14824" y="7406"/>
                  </a:cubicBezTo>
                  <a:cubicBezTo>
                    <a:pt x="14824" y="3310"/>
                    <a:pt x="11502" y="0"/>
                    <a:pt x="7406" y="0"/>
                  </a:cubicBezTo>
                  <a:close/>
                </a:path>
              </a:pathLst>
            </a:custGeom>
            <a:solidFill>
              <a:schemeClr val="accent2"/>
            </a:solidFill>
            <a:ln>
              <a:noFill/>
            </a:ln>
            <a:effectLst>
              <a:outerShdw blurRad="57150" rotWithShape="0" algn="bl" dir="5400000" dist="19050">
                <a:srgbClr val="000000">
                  <a:alpha val="2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38" name="Google Shape;138;gf9ecec012e_4_6"/>
            <p:cNvSpPr/>
            <p:nvPr/>
          </p:nvSpPr>
          <p:spPr>
            <a:xfrm>
              <a:off x="7637200" y="2555388"/>
              <a:ext cx="268800" cy="268500"/>
            </a:xfrm>
            <a:custGeom>
              <a:rect b="b" l="l" r="r" t="t"/>
              <a:pathLst>
                <a:path extrusionOk="0" h="10740" w="10752">
                  <a:moveTo>
                    <a:pt x="5370" y="0"/>
                  </a:moveTo>
                  <a:cubicBezTo>
                    <a:pt x="2418" y="0"/>
                    <a:pt x="1" y="2405"/>
                    <a:pt x="1" y="5370"/>
                  </a:cubicBezTo>
                  <a:cubicBezTo>
                    <a:pt x="1" y="8335"/>
                    <a:pt x="2418" y="10740"/>
                    <a:pt x="5370" y="10740"/>
                  </a:cubicBezTo>
                  <a:cubicBezTo>
                    <a:pt x="8335" y="10740"/>
                    <a:pt x="10752" y="8335"/>
                    <a:pt x="10752" y="5370"/>
                  </a:cubicBezTo>
                  <a:cubicBezTo>
                    <a:pt x="10752" y="2405"/>
                    <a:pt x="8335" y="0"/>
                    <a:pt x="5370" y="0"/>
                  </a:cubicBezTo>
                  <a:close/>
                </a:path>
              </a:pathLst>
            </a:custGeom>
            <a:solidFill>
              <a:srgbClr val="FFFFFF"/>
            </a:solidFill>
            <a:ln>
              <a:noFill/>
            </a:ln>
            <a:effectLst>
              <a:outerShdw blurRad="57150" rotWithShape="0" algn="bl" dir="5400000" dist="19050">
                <a:srgbClr val="000000">
                  <a:alpha val="2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139" name="Google Shape;139;gf9ecec012e_4_6"/>
          <p:cNvGrpSpPr/>
          <p:nvPr/>
        </p:nvGrpSpPr>
        <p:grpSpPr>
          <a:xfrm>
            <a:off x="4542934" y="4224574"/>
            <a:ext cx="494133" cy="661633"/>
            <a:chOff x="7586300" y="2504488"/>
            <a:chExt cx="370600" cy="496225"/>
          </a:xfrm>
        </p:grpSpPr>
        <p:sp>
          <p:nvSpPr>
            <p:cNvPr id="140" name="Google Shape;140;gf9ecec012e_4_6"/>
            <p:cNvSpPr/>
            <p:nvPr/>
          </p:nvSpPr>
          <p:spPr>
            <a:xfrm>
              <a:off x="7586300" y="2504488"/>
              <a:ext cx="370600" cy="496225"/>
            </a:xfrm>
            <a:custGeom>
              <a:rect b="b" l="l" r="r" t="t"/>
              <a:pathLst>
                <a:path extrusionOk="0" h="19849" w="14824">
                  <a:moveTo>
                    <a:pt x="7406" y="0"/>
                  </a:moveTo>
                  <a:cubicBezTo>
                    <a:pt x="3323" y="0"/>
                    <a:pt x="1" y="3310"/>
                    <a:pt x="1" y="7406"/>
                  </a:cubicBezTo>
                  <a:cubicBezTo>
                    <a:pt x="1" y="9144"/>
                    <a:pt x="620" y="10716"/>
                    <a:pt x="1596" y="12002"/>
                  </a:cubicBezTo>
                  <a:cubicBezTo>
                    <a:pt x="3084" y="13931"/>
                    <a:pt x="7406" y="19848"/>
                    <a:pt x="7406" y="19848"/>
                  </a:cubicBezTo>
                  <a:cubicBezTo>
                    <a:pt x="7406" y="19848"/>
                    <a:pt x="11740" y="13931"/>
                    <a:pt x="13229" y="12002"/>
                  </a:cubicBezTo>
                  <a:cubicBezTo>
                    <a:pt x="14205" y="10716"/>
                    <a:pt x="14824" y="9144"/>
                    <a:pt x="14824" y="7406"/>
                  </a:cubicBezTo>
                  <a:cubicBezTo>
                    <a:pt x="14824" y="3310"/>
                    <a:pt x="11502" y="0"/>
                    <a:pt x="7406" y="0"/>
                  </a:cubicBezTo>
                  <a:close/>
                </a:path>
              </a:pathLst>
            </a:custGeom>
            <a:solidFill>
              <a:schemeClr val="accent4"/>
            </a:solidFill>
            <a:ln>
              <a:noFill/>
            </a:ln>
            <a:effectLst>
              <a:outerShdw blurRad="57150" rotWithShape="0" algn="bl" dir="5400000" dist="19050">
                <a:srgbClr val="000000">
                  <a:alpha val="2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141" name="Google Shape;141;gf9ecec012e_4_6"/>
            <p:cNvSpPr/>
            <p:nvPr/>
          </p:nvSpPr>
          <p:spPr>
            <a:xfrm>
              <a:off x="7637200" y="2555388"/>
              <a:ext cx="268800" cy="268500"/>
            </a:xfrm>
            <a:custGeom>
              <a:rect b="b" l="l" r="r" t="t"/>
              <a:pathLst>
                <a:path extrusionOk="0" h="10740" w="10752">
                  <a:moveTo>
                    <a:pt x="5370" y="0"/>
                  </a:moveTo>
                  <a:cubicBezTo>
                    <a:pt x="2418" y="0"/>
                    <a:pt x="1" y="2405"/>
                    <a:pt x="1" y="5370"/>
                  </a:cubicBezTo>
                  <a:cubicBezTo>
                    <a:pt x="1" y="8335"/>
                    <a:pt x="2418" y="10740"/>
                    <a:pt x="5370" y="10740"/>
                  </a:cubicBezTo>
                  <a:cubicBezTo>
                    <a:pt x="8335" y="10740"/>
                    <a:pt x="10752" y="8335"/>
                    <a:pt x="10752" y="5370"/>
                  </a:cubicBezTo>
                  <a:cubicBezTo>
                    <a:pt x="10752" y="2405"/>
                    <a:pt x="8335" y="0"/>
                    <a:pt x="5370" y="0"/>
                  </a:cubicBezTo>
                  <a:close/>
                </a:path>
              </a:pathLst>
            </a:custGeom>
            <a:solidFill>
              <a:srgbClr val="FFFFFF"/>
            </a:solidFill>
            <a:ln>
              <a:noFill/>
            </a:ln>
            <a:effectLst>
              <a:outerShdw blurRad="57150" rotWithShape="0" algn="bl" dir="5400000" dist="19050">
                <a:srgbClr val="000000">
                  <a:alpha val="2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grpSp>
        <p:nvGrpSpPr>
          <p:cNvPr id="142" name="Google Shape;142;gf9ecec012e_4_6"/>
          <p:cNvGrpSpPr/>
          <p:nvPr/>
        </p:nvGrpSpPr>
        <p:grpSpPr>
          <a:xfrm>
            <a:off x="7761932" y="1389651"/>
            <a:ext cx="3419428" cy="1140695"/>
            <a:chOff x="5821450" y="1042238"/>
            <a:chExt cx="2564571" cy="855521"/>
          </a:xfrm>
        </p:grpSpPr>
        <p:sp>
          <p:nvSpPr>
            <p:cNvPr id="143" name="Google Shape;143;gf9ecec012e_4_6"/>
            <p:cNvSpPr txBox="1"/>
            <p:nvPr/>
          </p:nvSpPr>
          <p:spPr>
            <a:xfrm>
              <a:off x="6306421" y="1307659"/>
              <a:ext cx="2079600" cy="590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Open Sans"/>
                  <a:ea typeface="Open Sans"/>
                  <a:cs typeface="Open Sans"/>
                  <a:sym typeface="Open Sans"/>
                </a:rPr>
                <a:t>1</a:t>
              </a:r>
              <a:r>
                <a:rPr b="0" baseline="30000" i="0" lang="en-US" sz="1800" u="none" cap="none" strike="noStrike">
                  <a:solidFill>
                    <a:schemeClr val="dk1"/>
                  </a:solidFill>
                  <a:latin typeface="Open Sans"/>
                  <a:ea typeface="Open Sans"/>
                  <a:cs typeface="Open Sans"/>
                  <a:sym typeface="Open Sans"/>
                </a:rPr>
                <a:t>st</a:t>
              </a:r>
              <a:r>
                <a:rPr b="0" i="0" lang="en-US" sz="1800" u="none" cap="none" strike="noStrike">
                  <a:solidFill>
                    <a:schemeClr val="dk1"/>
                  </a:solidFill>
                  <a:latin typeface="Open Sans"/>
                  <a:ea typeface="Open Sans"/>
                  <a:cs typeface="Open Sans"/>
                  <a:sym typeface="Open Sans"/>
                </a:rPr>
                <a:t> iteration of collector design</a:t>
              </a:r>
              <a:endParaRPr b="0" i="0" sz="1400" u="none" cap="none" strike="noStrike">
                <a:solidFill>
                  <a:srgbClr val="000000"/>
                </a:solidFill>
                <a:latin typeface="Arial"/>
                <a:ea typeface="Arial"/>
                <a:cs typeface="Arial"/>
                <a:sym typeface="Arial"/>
              </a:endParaRPr>
            </a:p>
          </p:txBody>
        </p:sp>
        <p:sp>
          <p:nvSpPr>
            <p:cNvPr id="144" name="Google Shape;144;gf9ecec012e_4_6"/>
            <p:cNvSpPr txBox="1"/>
            <p:nvPr/>
          </p:nvSpPr>
          <p:spPr>
            <a:xfrm>
              <a:off x="6607199" y="1042238"/>
              <a:ext cx="1551643" cy="3546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chemeClr val="accent1"/>
                  </a:solidFill>
                  <a:latin typeface="Open Sans"/>
                  <a:ea typeface="Open Sans"/>
                  <a:cs typeface="Open Sans"/>
                  <a:sym typeface="Open Sans"/>
                </a:rPr>
                <a:t>Nov. 15, 2021</a:t>
              </a:r>
              <a:endParaRPr b="1" i="0" sz="2200" u="none" cap="none" strike="noStrike">
                <a:solidFill>
                  <a:schemeClr val="accent1"/>
                </a:solidFill>
                <a:latin typeface="Open Sans"/>
                <a:ea typeface="Open Sans"/>
                <a:cs typeface="Open Sans"/>
                <a:sym typeface="Open Sans"/>
              </a:endParaRPr>
            </a:p>
          </p:txBody>
        </p:sp>
        <p:sp>
          <p:nvSpPr>
            <p:cNvPr id="145" name="Google Shape;145;gf9ecec012e_4_6"/>
            <p:cNvSpPr/>
            <p:nvPr/>
          </p:nvSpPr>
          <p:spPr>
            <a:xfrm>
              <a:off x="5821450" y="1226525"/>
              <a:ext cx="819646" cy="170313"/>
            </a:xfrm>
            <a:custGeom>
              <a:rect b="b" l="l" r="r" t="t"/>
              <a:pathLst>
                <a:path extrusionOk="0" h="4980" w="78726">
                  <a:moveTo>
                    <a:pt x="78726" y="0"/>
                  </a:moveTo>
                  <a:lnTo>
                    <a:pt x="18587" y="0"/>
                  </a:lnTo>
                  <a:lnTo>
                    <a:pt x="0" y="4980"/>
                  </a:lnTo>
                </a:path>
              </a:pathLst>
            </a:custGeom>
            <a:noFill/>
            <a:ln cap="flat" cmpd="sng" w="25400">
              <a:solidFill>
                <a:schemeClr val="accent1"/>
              </a:solidFill>
              <a:prstDash val="solid"/>
              <a:round/>
              <a:headEnd len="sm" w="sm" type="none"/>
              <a:tailEnd len="sm" w="sm" type="none"/>
            </a:ln>
            <a:effectLst>
              <a:outerShdw blurRad="40000" rotWithShape="0" dir="5400000" dist="20000">
                <a:srgbClr val="000000">
                  <a:alpha val="37254"/>
                </a:srgbClr>
              </a:outerShdw>
            </a:effectLst>
          </p:spPr>
        </p:sp>
      </p:grpSp>
      <p:grpSp>
        <p:nvGrpSpPr>
          <p:cNvPr id="146" name="Google Shape;146;gf9ecec012e_4_6"/>
          <p:cNvGrpSpPr/>
          <p:nvPr/>
        </p:nvGrpSpPr>
        <p:grpSpPr>
          <a:xfrm>
            <a:off x="7761933" y="4846800"/>
            <a:ext cx="3419556" cy="831428"/>
            <a:chOff x="5821450" y="3635100"/>
            <a:chExt cx="2980004" cy="623572"/>
          </a:xfrm>
        </p:grpSpPr>
        <p:sp>
          <p:nvSpPr>
            <p:cNvPr id="147" name="Google Shape;147;gf9ecec012e_4_6"/>
            <p:cNvSpPr txBox="1"/>
            <p:nvPr/>
          </p:nvSpPr>
          <p:spPr>
            <a:xfrm>
              <a:off x="6384954" y="3904072"/>
              <a:ext cx="2416500" cy="3546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Open Sans"/>
                  <a:ea typeface="Open Sans"/>
                  <a:cs typeface="Open Sans"/>
                  <a:sym typeface="Open Sans"/>
                </a:rPr>
                <a:t>Begin testing</a:t>
              </a:r>
              <a:endParaRPr b="0" i="0" sz="1400" u="none" cap="none" strike="noStrike">
                <a:solidFill>
                  <a:srgbClr val="000000"/>
                </a:solidFill>
                <a:latin typeface="Arial"/>
                <a:ea typeface="Arial"/>
                <a:cs typeface="Arial"/>
                <a:sym typeface="Arial"/>
              </a:endParaRPr>
            </a:p>
          </p:txBody>
        </p:sp>
        <p:sp>
          <p:nvSpPr>
            <p:cNvPr id="148" name="Google Shape;148;gf9ecec012e_4_6"/>
            <p:cNvSpPr txBox="1"/>
            <p:nvPr/>
          </p:nvSpPr>
          <p:spPr>
            <a:xfrm>
              <a:off x="6773834" y="3635100"/>
              <a:ext cx="1662351" cy="3546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rgbClr val="92D050"/>
                  </a:solidFill>
                  <a:latin typeface="Open Sans"/>
                  <a:ea typeface="Open Sans"/>
                  <a:cs typeface="Open Sans"/>
                  <a:sym typeface="Open Sans"/>
                </a:rPr>
                <a:t>Mar. 1, 2022</a:t>
              </a:r>
              <a:endParaRPr b="1" i="0" sz="2200" u="none" cap="none" strike="noStrike">
                <a:solidFill>
                  <a:srgbClr val="92D050"/>
                </a:solidFill>
                <a:latin typeface="Open Sans"/>
                <a:ea typeface="Open Sans"/>
                <a:cs typeface="Open Sans"/>
                <a:sym typeface="Open Sans"/>
              </a:endParaRPr>
            </a:p>
          </p:txBody>
        </p:sp>
        <p:sp>
          <p:nvSpPr>
            <p:cNvPr id="149" name="Google Shape;149;gf9ecec012e_4_6"/>
            <p:cNvSpPr/>
            <p:nvPr/>
          </p:nvSpPr>
          <p:spPr>
            <a:xfrm>
              <a:off x="5821450" y="3818450"/>
              <a:ext cx="952385" cy="171250"/>
            </a:xfrm>
            <a:custGeom>
              <a:rect b="b" l="l" r="r" t="t"/>
              <a:pathLst>
                <a:path extrusionOk="0" h="4980" w="78726">
                  <a:moveTo>
                    <a:pt x="78726" y="0"/>
                  </a:moveTo>
                  <a:lnTo>
                    <a:pt x="18587" y="0"/>
                  </a:lnTo>
                  <a:lnTo>
                    <a:pt x="0" y="4980"/>
                  </a:lnTo>
                </a:path>
              </a:pathLst>
            </a:custGeom>
            <a:noFill/>
            <a:ln cap="flat" cmpd="sng" w="25400">
              <a:solidFill>
                <a:srgbClr val="92D050"/>
              </a:solidFill>
              <a:prstDash val="solid"/>
              <a:round/>
              <a:headEnd len="sm" w="sm" type="none"/>
              <a:tailEnd len="sm" w="sm" type="none"/>
            </a:ln>
            <a:effectLst>
              <a:outerShdw blurRad="40000" rotWithShape="0" dir="5400000" dist="20000">
                <a:srgbClr val="000000">
                  <a:alpha val="37254"/>
                </a:srgbClr>
              </a:outerShdw>
            </a:effectLst>
          </p:spPr>
        </p:sp>
      </p:grpSp>
      <p:sp>
        <p:nvSpPr>
          <p:cNvPr id="150" name="Google Shape;150;gf9ecec012e_4_6"/>
          <p:cNvSpPr/>
          <p:nvPr/>
        </p:nvSpPr>
        <p:spPr>
          <a:xfrm flipH="1">
            <a:off x="3140766" y="2435081"/>
            <a:ext cx="1092861" cy="227084"/>
          </a:xfrm>
          <a:custGeom>
            <a:rect b="b" l="l" r="r" t="t"/>
            <a:pathLst>
              <a:path extrusionOk="0" h="4980" w="78726">
                <a:moveTo>
                  <a:pt x="78726" y="0"/>
                </a:moveTo>
                <a:lnTo>
                  <a:pt x="18587" y="0"/>
                </a:lnTo>
                <a:lnTo>
                  <a:pt x="0" y="4980"/>
                </a:lnTo>
              </a:path>
            </a:pathLst>
          </a:custGeom>
          <a:noFill/>
          <a:ln cap="flat" cmpd="sng" w="25400">
            <a:solidFill>
              <a:schemeClr val="accent2"/>
            </a:solidFill>
            <a:prstDash val="solid"/>
            <a:round/>
            <a:headEnd len="sm" w="sm" type="none"/>
            <a:tailEnd len="sm" w="sm" type="none"/>
          </a:ln>
          <a:effectLst>
            <a:outerShdw blurRad="40000" rotWithShape="0" dir="5400000" dist="20000">
              <a:srgbClr val="000000">
                <a:alpha val="37254"/>
              </a:srgbClr>
            </a:outerShdw>
          </a:effectLst>
        </p:spPr>
      </p:sp>
      <p:grpSp>
        <p:nvGrpSpPr>
          <p:cNvPr id="151" name="Google Shape;151;gf9ecec012e_4_6"/>
          <p:cNvGrpSpPr/>
          <p:nvPr/>
        </p:nvGrpSpPr>
        <p:grpSpPr>
          <a:xfrm>
            <a:off x="740229" y="2192810"/>
            <a:ext cx="2847898" cy="1145433"/>
            <a:chOff x="6384960" y="3635100"/>
            <a:chExt cx="2416382" cy="859075"/>
          </a:xfrm>
        </p:grpSpPr>
        <p:sp>
          <p:nvSpPr>
            <p:cNvPr id="152" name="Google Shape;152;gf9ecec012e_4_6"/>
            <p:cNvSpPr txBox="1"/>
            <p:nvPr/>
          </p:nvSpPr>
          <p:spPr>
            <a:xfrm>
              <a:off x="6384960" y="3904075"/>
              <a:ext cx="2416382" cy="590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Open Sans"/>
                  <a:ea typeface="Open Sans"/>
                  <a:cs typeface="Open Sans"/>
                  <a:sym typeface="Open Sans"/>
                </a:rPr>
                <a:t>Final design with all compatible components</a:t>
              </a:r>
              <a:endParaRPr b="0" i="0" sz="1400" u="none" cap="none" strike="noStrike">
                <a:solidFill>
                  <a:srgbClr val="000000"/>
                </a:solidFill>
                <a:latin typeface="Arial"/>
                <a:ea typeface="Arial"/>
                <a:cs typeface="Arial"/>
                <a:sym typeface="Arial"/>
              </a:endParaRPr>
            </a:p>
          </p:txBody>
        </p:sp>
        <p:sp>
          <p:nvSpPr>
            <p:cNvPr id="153" name="Google Shape;153;gf9ecec012e_4_6"/>
            <p:cNvSpPr txBox="1"/>
            <p:nvPr/>
          </p:nvSpPr>
          <p:spPr>
            <a:xfrm>
              <a:off x="6648379" y="3635100"/>
              <a:ext cx="1764090" cy="3546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chemeClr val="accent2"/>
                  </a:solidFill>
                  <a:latin typeface="Open Sans"/>
                  <a:ea typeface="Open Sans"/>
                  <a:cs typeface="Open Sans"/>
                  <a:sym typeface="Open Sans"/>
                </a:rPr>
                <a:t>Dec. 1, 2021</a:t>
              </a:r>
              <a:endParaRPr b="1" i="0" sz="2200" u="none" cap="none" strike="noStrike">
                <a:solidFill>
                  <a:schemeClr val="accent2"/>
                </a:solidFill>
                <a:latin typeface="Open Sans"/>
                <a:ea typeface="Open Sans"/>
                <a:cs typeface="Open Sans"/>
                <a:sym typeface="Open Sans"/>
              </a:endParaRPr>
            </a:p>
          </p:txBody>
        </p:sp>
      </p:grpSp>
      <p:sp>
        <p:nvSpPr>
          <p:cNvPr id="154" name="Google Shape;154;gf9ecec012e_4_6"/>
          <p:cNvSpPr/>
          <p:nvPr/>
        </p:nvSpPr>
        <p:spPr>
          <a:xfrm flipH="1">
            <a:off x="3130806" y="4137632"/>
            <a:ext cx="1092861" cy="227084"/>
          </a:xfrm>
          <a:custGeom>
            <a:rect b="b" l="l" r="r" t="t"/>
            <a:pathLst>
              <a:path extrusionOk="0" h="4980" w="78726">
                <a:moveTo>
                  <a:pt x="78726" y="0"/>
                </a:moveTo>
                <a:lnTo>
                  <a:pt x="18587" y="0"/>
                </a:lnTo>
                <a:lnTo>
                  <a:pt x="0" y="4980"/>
                </a:lnTo>
              </a:path>
            </a:pathLst>
          </a:custGeom>
          <a:noFill/>
          <a:ln cap="flat" cmpd="sng" w="25400">
            <a:solidFill>
              <a:schemeClr val="accent4"/>
            </a:solidFill>
            <a:prstDash val="solid"/>
            <a:round/>
            <a:headEnd len="sm" w="sm" type="none"/>
            <a:tailEnd len="sm" w="sm" type="none"/>
          </a:ln>
          <a:effectLst>
            <a:outerShdw blurRad="40000" rotWithShape="0" dir="5400000" dist="20000">
              <a:srgbClr val="000000">
                <a:alpha val="37254"/>
              </a:srgbClr>
            </a:outerShdw>
          </a:effectLst>
        </p:spPr>
      </p:sp>
      <p:grpSp>
        <p:nvGrpSpPr>
          <p:cNvPr id="155" name="Google Shape;155;gf9ecec012e_4_6"/>
          <p:cNvGrpSpPr/>
          <p:nvPr/>
        </p:nvGrpSpPr>
        <p:grpSpPr>
          <a:xfrm>
            <a:off x="740230" y="3895361"/>
            <a:ext cx="2837938" cy="1145433"/>
            <a:chOff x="6384960" y="3635100"/>
            <a:chExt cx="2416382" cy="859075"/>
          </a:xfrm>
        </p:grpSpPr>
        <p:sp>
          <p:nvSpPr>
            <p:cNvPr id="156" name="Google Shape;156;gf9ecec012e_4_6"/>
            <p:cNvSpPr txBox="1"/>
            <p:nvPr/>
          </p:nvSpPr>
          <p:spPr>
            <a:xfrm>
              <a:off x="6384960" y="3904075"/>
              <a:ext cx="2416382" cy="590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Open Sans"/>
                  <a:ea typeface="Open Sans"/>
                  <a:cs typeface="Open Sans"/>
                  <a:sym typeface="Open Sans"/>
                </a:rPr>
                <a:t>Complete Bill Of Materials (BOM)</a:t>
              </a:r>
              <a:endParaRPr b="0" i="0" sz="1400" u="none" cap="none" strike="noStrike">
                <a:solidFill>
                  <a:srgbClr val="000000"/>
                </a:solidFill>
                <a:latin typeface="Arial"/>
                <a:ea typeface="Arial"/>
                <a:cs typeface="Arial"/>
                <a:sym typeface="Arial"/>
              </a:endParaRPr>
            </a:p>
          </p:txBody>
        </p:sp>
        <p:sp>
          <p:nvSpPr>
            <p:cNvPr id="157" name="Google Shape;157;gf9ecec012e_4_6"/>
            <p:cNvSpPr txBox="1"/>
            <p:nvPr/>
          </p:nvSpPr>
          <p:spPr>
            <a:xfrm>
              <a:off x="6506786" y="3635100"/>
              <a:ext cx="1905684" cy="3546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2200"/>
                <a:buFont typeface="Arial"/>
                <a:buNone/>
              </a:pPr>
              <a:r>
                <a:rPr b="1" i="0" lang="en-US" sz="2200" u="none" cap="none" strike="noStrike">
                  <a:solidFill>
                    <a:schemeClr val="accent4"/>
                  </a:solidFill>
                  <a:latin typeface="Open Sans"/>
                  <a:ea typeface="Open Sans"/>
                  <a:cs typeface="Open Sans"/>
                  <a:sym typeface="Open Sans"/>
                </a:rPr>
                <a:t>Dec. 10, 2021</a:t>
              </a:r>
              <a:endParaRPr b="1" i="0" sz="2200" u="none" cap="none" strike="noStrike">
                <a:solidFill>
                  <a:schemeClr val="accent4"/>
                </a:solidFill>
                <a:latin typeface="Open Sans"/>
                <a:ea typeface="Open Sans"/>
                <a:cs typeface="Open Sans"/>
                <a:sym typeface="Open Sans"/>
              </a:endParaRPr>
            </a:p>
          </p:txBody>
        </p:sp>
      </p:grpSp>
      <p:sp>
        <p:nvSpPr>
          <p:cNvPr id="158" name="Google Shape;158;gf9ecec012e_4_6"/>
          <p:cNvSpPr txBox="1"/>
          <p:nvPr>
            <p:ph type="title"/>
          </p:nvPr>
        </p:nvSpPr>
        <p:spPr>
          <a:xfrm>
            <a:off x="562628" y="385143"/>
            <a:ext cx="9724500" cy="1033500"/>
          </a:xfrm>
          <a:prstGeom prst="rect">
            <a:avLst/>
          </a:prstGeom>
          <a:noFill/>
          <a:ln>
            <a:noFill/>
          </a:ln>
        </p:spPr>
        <p:txBody>
          <a:bodyPr anchorCtr="0" anchor="ctr" bIns="45700" lIns="91425" spcFirstLastPara="1" rIns="91425" wrap="square" tIns="45700">
            <a:normAutofit/>
          </a:bodyPr>
          <a:lstStyle/>
          <a:p>
            <a:pPr indent="0" lvl="0" marL="0" rtl="0" algn="l">
              <a:lnSpc>
                <a:spcPct val="105555"/>
              </a:lnSpc>
              <a:spcBef>
                <a:spcPts val="0"/>
              </a:spcBef>
              <a:spcAft>
                <a:spcPts val="0"/>
              </a:spcAft>
              <a:buClr>
                <a:schemeClr val="accent1"/>
              </a:buClr>
              <a:buSzPts val="3600"/>
              <a:buFont typeface="Calibri"/>
              <a:buNone/>
            </a:pPr>
            <a:r>
              <a:rPr b="1" lang="en-US" sz="3600">
                <a:solidFill>
                  <a:schemeClr val="accent1"/>
                </a:solidFill>
                <a:latin typeface="Arial"/>
                <a:ea typeface="Arial"/>
                <a:cs typeface="Arial"/>
                <a:sym typeface="Arial"/>
              </a:rPr>
              <a:t>Milestone</a:t>
            </a:r>
            <a:r>
              <a:rPr b="1" lang="en-US" sz="3600">
                <a:solidFill>
                  <a:schemeClr val="accent1"/>
                </a:solidFill>
              </a:rPr>
              <a:t> Update</a:t>
            </a:r>
            <a:endParaRPr b="1" sz="3600">
              <a:solidFill>
                <a:schemeClr val="accent1"/>
              </a:solidFill>
              <a:latin typeface="Arial"/>
              <a:ea typeface="Arial"/>
              <a:cs typeface="Arial"/>
              <a:sym typeface="Arial"/>
            </a:endParaRPr>
          </a:p>
        </p:txBody>
      </p:sp>
      <p:sp>
        <p:nvSpPr>
          <p:cNvPr id="159" name="Google Shape;159;gf9ecec012e_4_6"/>
          <p:cNvSpPr txBox="1"/>
          <p:nvPr/>
        </p:nvSpPr>
        <p:spPr>
          <a:xfrm>
            <a:off x="9068950" y="2435075"/>
            <a:ext cx="184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accent1"/>
                </a:solidFill>
                <a:latin typeface="Open Sans"/>
                <a:ea typeface="Open Sans"/>
                <a:cs typeface="Open Sans"/>
                <a:sym typeface="Open Sans"/>
              </a:rPr>
              <a:t>COMPLETED</a:t>
            </a:r>
            <a:endParaRPr b="1" sz="1800">
              <a:solidFill>
                <a:srgbClr val="FF0000"/>
              </a:solidFill>
            </a:endParaRPr>
          </a:p>
        </p:txBody>
      </p:sp>
      <p:sp>
        <p:nvSpPr>
          <p:cNvPr id="160" name="Google Shape;160;gf9ecec012e_4_6"/>
          <p:cNvSpPr txBox="1"/>
          <p:nvPr/>
        </p:nvSpPr>
        <p:spPr>
          <a:xfrm>
            <a:off x="1298175" y="3176700"/>
            <a:ext cx="184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accent2"/>
                </a:solidFill>
                <a:latin typeface="Open Sans"/>
                <a:ea typeface="Open Sans"/>
                <a:cs typeface="Open Sans"/>
                <a:sym typeface="Open Sans"/>
              </a:rPr>
              <a:t>FINAL</a:t>
            </a:r>
            <a:r>
              <a:rPr b="1" lang="en-US" sz="1800">
                <a:solidFill>
                  <a:srgbClr val="F1C232"/>
                </a:solidFill>
              </a:rPr>
              <a:t> </a:t>
            </a:r>
            <a:r>
              <a:rPr b="1" lang="en-US" sz="1800">
                <a:solidFill>
                  <a:schemeClr val="accent2"/>
                </a:solidFill>
                <a:latin typeface="Open Sans"/>
                <a:ea typeface="Open Sans"/>
                <a:cs typeface="Open Sans"/>
                <a:sym typeface="Open Sans"/>
              </a:rPr>
              <a:t>PHASES</a:t>
            </a:r>
            <a:endParaRPr b="1" sz="1800">
              <a:solidFill>
                <a:srgbClr val="F1C232"/>
              </a:solidFill>
            </a:endParaRPr>
          </a:p>
        </p:txBody>
      </p:sp>
      <p:sp>
        <p:nvSpPr>
          <p:cNvPr id="161" name="Google Shape;161;gf9ecec012e_4_6"/>
          <p:cNvSpPr txBox="1"/>
          <p:nvPr/>
        </p:nvSpPr>
        <p:spPr>
          <a:xfrm>
            <a:off x="1298175" y="4879250"/>
            <a:ext cx="184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accent4"/>
                </a:solidFill>
                <a:latin typeface="Open Sans"/>
                <a:ea typeface="Open Sans"/>
                <a:cs typeface="Open Sans"/>
                <a:sym typeface="Open Sans"/>
              </a:rPr>
              <a:t>IN PROGRESS</a:t>
            </a:r>
            <a:endParaRPr b="1" sz="1300">
              <a:solidFill>
                <a:srgbClr val="00FF00"/>
              </a:solidFill>
            </a:endParaRPr>
          </a:p>
        </p:txBody>
      </p:sp>
      <p:sp>
        <p:nvSpPr>
          <p:cNvPr id="162" name="Google Shape;162;gf9ecec012e_4_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104da65a769_0_1"/>
          <p:cNvSpPr txBox="1"/>
          <p:nvPr>
            <p:ph type="title"/>
          </p:nvPr>
        </p:nvSpPr>
        <p:spPr>
          <a:xfrm>
            <a:off x="609600" y="547633"/>
            <a:ext cx="10972800" cy="64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Component Selection</a:t>
            </a:r>
            <a:endParaRPr/>
          </a:p>
        </p:txBody>
      </p:sp>
      <p:sp>
        <p:nvSpPr>
          <p:cNvPr id="169" name="Google Shape;169;g104da65a769_0_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70" name="Google Shape;170;g104da65a769_0_1"/>
          <p:cNvPicPr preferRelativeResize="0"/>
          <p:nvPr/>
        </p:nvPicPr>
        <p:blipFill rotWithShape="1">
          <a:blip r:embed="rId3">
            <a:alphaModFix/>
          </a:blip>
          <a:srcRect b="17114" l="46004" r="22768" t="20240"/>
          <a:stretch/>
        </p:blipFill>
        <p:spPr>
          <a:xfrm>
            <a:off x="7814150" y="1189325"/>
            <a:ext cx="5152723" cy="3924875"/>
          </a:xfrm>
          <a:prstGeom prst="rect">
            <a:avLst/>
          </a:prstGeom>
          <a:noFill/>
          <a:ln>
            <a:noFill/>
          </a:ln>
        </p:spPr>
      </p:pic>
      <p:pic>
        <p:nvPicPr>
          <p:cNvPr id="171" name="Google Shape;171;g104da65a769_0_1"/>
          <p:cNvPicPr preferRelativeResize="0"/>
          <p:nvPr/>
        </p:nvPicPr>
        <p:blipFill>
          <a:blip r:embed="rId4">
            <a:alphaModFix/>
          </a:blip>
          <a:stretch>
            <a:fillRect/>
          </a:stretch>
        </p:blipFill>
        <p:spPr>
          <a:xfrm>
            <a:off x="152400" y="1341722"/>
            <a:ext cx="7484351" cy="55907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10260d908e3_0_3"/>
          <p:cNvSpPr txBox="1"/>
          <p:nvPr>
            <p:ph type="title"/>
          </p:nvPr>
        </p:nvSpPr>
        <p:spPr>
          <a:xfrm>
            <a:off x="609600" y="547633"/>
            <a:ext cx="10972800" cy="641700"/>
          </a:xfrm>
          <a:prstGeom prst="rect">
            <a:avLst/>
          </a:prstGeom>
        </p:spPr>
        <p:txBody>
          <a:bodyPr anchorCtr="0" anchor="ctr" bIns="91425" lIns="91425" spcFirstLastPara="1" rIns="91425" wrap="square" tIns="91425">
            <a:noAutofit/>
          </a:bodyPr>
          <a:lstStyle/>
          <a:p>
            <a:pPr indent="0" lvl="0" marL="0" marR="0" rtl="0" algn="l">
              <a:lnSpc>
                <a:spcPct val="105555"/>
              </a:lnSpc>
              <a:spcBef>
                <a:spcPts val="0"/>
              </a:spcBef>
              <a:spcAft>
                <a:spcPts val="0"/>
              </a:spcAft>
              <a:buClr>
                <a:schemeClr val="accent1"/>
              </a:buClr>
              <a:buSzPts val="3600"/>
              <a:buFont typeface="Calibri"/>
              <a:buNone/>
            </a:pPr>
            <a:r>
              <a:rPr b="1" lang="en-US" sz="3600">
                <a:solidFill>
                  <a:schemeClr val="accent1"/>
                </a:solidFill>
              </a:rPr>
              <a:t>Refrigeration</a:t>
            </a:r>
            <a:r>
              <a:rPr b="1" lang="en-US" sz="3600">
                <a:solidFill>
                  <a:schemeClr val="accent1"/>
                </a:solidFill>
              </a:rPr>
              <a:t> Selection (Charuka)</a:t>
            </a:r>
            <a:endParaRPr/>
          </a:p>
        </p:txBody>
      </p:sp>
      <p:sp>
        <p:nvSpPr>
          <p:cNvPr id="178" name="Google Shape;178;g10260d908e3_0_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a:p>
        </p:txBody>
      </p:sp>
      <p:sp>
        <p:nvSpPr>
          <p:cNvPr id="179" name="Google Shape;179;g10260d908e3_0_3"/>
          <p:cNvSpPr/>
          <p:nvPr/>
        </p:nvSpPr>
        <p:spPr>
          <a:xfrm>
            <a:off x="6998370" y="3797115"/>
            <a:ext cx="923100" cy="306600"/>
          </a:xfrm>
          <a:prstGeom prst="rect">
            <a:avLst/>
          </a:prstGeom>
          <a:solidFill>
            <a:srgbClr val="F9FF7E"/>
          </a:solidFill>
          <a:ln cap="flat" cmpd="sng" w="25400">
            <a:solidFill>
              <a:srgbClr val="F9FF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80" name="Google Shape;180;g10260d908e3_0_3"/>
          <p:cNvSpPr/>
          <p:nvPr/>
        </p:nvSpPr>
        <p:spPr>
          <a:xfrm>
            <a:off x="5661058" y="3844679"/>
            <a:ext cx="923100" cy="306600"/>
          </a:xfrm>
          <a:prstGeom prst="rect">
            <a:avLst/>
          </a:prstGeom>
          <a:solidFill>
            <a:srgbClr val="F9FF7E"/>
          </a:solidFill>
          <a:ln cap="flat" cmpd="sng" w="25400">
            <a:solidFill>
              <a:srgbClr val="F9FF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81" name="Google Shape;181;g10260d908e3_0_3"/>
          <p:cNvSpPr/>
          <p:nvPr/>
        </p:nvSpPr>
        <p:spPr>
          <a:xfrm>
            <a:off x="4304740" y="3838027"/>
            <a:ext cx="923100" cy="306600"/>
          </a:xfrm>
          <a:prstGeom prst="rect">
            <a:avLst/>
          </a:prstGeom>
          <a:solidFill>
            <a:srgbClr val="F9FF7E"/>
          </a:solidFill>
          <a:ln cap="flat" cmpd="sng" w="25400">
            <a:solidFill>
              <a:srgbClr val="F9FF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182" name="Google Shape;182;g10260d908e3_0_3"/>
          <p:cNvGrpSpPr/>
          <p:nvPr/>
        </p:nvGrpSpPr>
        <p:grpSpPr>
          <a:xfrm>
            <a:off x="4341636" y="3053517"/>
            <a:ext cx="839949" cy="415973"/>
            <a:chOff x="2985607" y="3047128"/>
            <a:chExt cx="839949" cy="415973"/>
          </a:xfrm>
        </p:grpSpPr>
        <p:sp>
          <p:nvSpPr>
            <p:cNvPr id="183" name="Google Shape;183;g10260d908e3_0_3"/>
            <p:cNvSpPr/>
            <p:nvPr/>
          </p:nvSpPr>
          <p:spPr>
            <a:xfrm>
              <a:off x="3131504" y="3047128"/>
              <a:ext cx="437400" cy="196200"/>
            </a:xfrm>
            <a:prstGeom prst="rect">
              <a:avLst/>
            </a:prstGeom>
            <a:solidFill>
              <a:srgbClr val="7F5100"/>
            </a:solidFill>
            <a:ln cap="flat" cmpd="sng" w="25400">
              <a:solidFill>
                <a:srgbClr val="9C001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84" name="Google Shape;184;g10260d908e3_0_3"/>
            <p:cNvSpPr/>
            <p:nvPr/>
          </p:nvSpPr>
          <p:spPr>
            <a:xfrm rot="5400000">
              <a:off x="2962657" y="3126351"/>
              <a:ext cx="359700" cy="313800"/>
            </a:xfrm>
            <a:prstGeom prst="rtTriangle">
              <a:avLst/>
            </a:prstGeom>
            <a:solidFill>
              <a:srgbClr val="7F5100"/>
            </a:solidFill>
            <a:ln cap="flat" cmpd="sng" w="25400">
              <a:solidFill>
                <a:srgbClr val="7F51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85" name="Google Shape;185;g10260d908e3_0_3"/>
            <p:cNvSpPr/>
            <p:nvPr/>
          </p:nvSpPr>
          <p:spPr>
            <a:xfrm rot="10800000">
              <a:off x="3448156" y="3103946"/>
              <a:ext cx="377400" cy="341700"/>
            </a:xfrm>
            <a:prstGeom prst="rtTriangle">
              <a:avLst/>
            </a:prstGeom>
            <a:solidFill>
              <a:srgbClr val="7F5100"/>
            </a:solidFill>
            <a:ln cap="flat" cmpd="sng" w="25400">
              <a:solidFill>
                <a:srgbClr val="7F51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grpSp>
        <p:nvGrpSpPr>
          <p:cNvPr id="186" name="Google Shape;186;g10260d908e3_0_3"/>
          <p:cNvGrpSpPr/>
          <p:nvPr/>
        </p:nvGrpSpPr>
        <p:grpSpPr>
          <a:xfrm>
            <a:off x="7077820" y="3010067"/>
            <a:ext cx="770233" cy="539766"/>
            <a:chOff x="2985607" y="3047128"/>
            <a:chExt cx="839949" cy="415973"/>
          </a:xfrm>
        </p:grpSpPr>
        <p:sp>
          <p:nvSpPr>
            <p:cNvPr id="187" name="Google Shape;187;g10260d908e3_0_3"/>
            <p:cNvSpPr/>
            <p:nvPr/>
          </p:nvSpPr>
          <p:spPr>
            <a:xfrm>
              <a:off x="3131504" y="3047128"/>
              <a:ext cx="437400" cy="196200"/>
            </a:xfrm>
            <a:prstGeom prst="rect">
              <a:avLst/>
            </a:prstGeom>
            <a:solidFill>
              <a:srgbClr val="7F5100"/>
            </a:solidFill>
            <a:ln cap="flat" cmpd="sng" w="25400">
              <a:solidFill>
                <a:srgbClr val="9C001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88" name="Google Shape;188;g10260d908e3_0_3"/>
            <p:cNvSpPr/>
            <p:nvPr/>
          </p:nvSpPr>
          <p:spPr>
            <a:xfrm rot="5400000">
              <a:off x="2962657" y="3126351"/>
              <a:ext cx="359700" cy="313800"/>
            </a:xfrm>
            <a:prstGeom prst="rtTriangle">
              <a:avLst/>
            </a:prstGeom>
            <a:solidFill>
              <a:srgbClr val="7F5100"/>
            </a:solidFill>
            <a:ln cap="flat" cmpd="sng" w="25400">
              <a:solidFill>
                <a:srgbClr val="7F51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89" name="Google Shape;189;g10260d908e3_0_3"/>
            <p:cNvSpPr/>
            <p:nvPr/>
          </p:nvSpPr>
          <p:spPr>
            <a:xfrm rot="10800000">
              <a:off x="3448156" y="3103946"/>
              <a:ext cx="377400" cy="341700"/>
            </a:xfrm>
            <a:prstGeom prst="rtTriangle">
              <a:avLst/>
            </a:prstGeom>
            <a:solidFill>
              <a:srgbClr val="7F5100"/>
            </a:solidFill>
            <a:ln cap="flat" cmpd="sng" w="25400">
              <a:solidFill>
                <a:srgbClr val="7F51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
        <p:nvSpPr>
          <p:cNvPr id="190" name="Google Shape;190;g10260d908e3_0_3"/>
          <p:cNvSpPr txBox="1"/>
          <p:nvPr/>
        </p:nvSpPr>
        <p:spPr>
          <a:xfrm>
            <a:off x="584561" y="174465"/>
            <a:ext cx="10972800" cy="64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rgbClr val="D6001C"/>
                </a:solidFill>
              </a:rPr>
              <a:t>Collector Design </a:t>
            </a:r>
            <a:endParaRPr sz="3333"/>
          </a:p>
        </p:txBody>
      </p:sp>
      <p:cxnSp>
        <p:nvCxnSpPr>
          <p:cNvPr id="191" name="Google Shape;191;g10260d908e3_0_3"/>
          <p:cNvCxnSpPr/>
          <p:nvPr/>
        </p:nvCxnSpPr>
        <p:spPr>
          <a:xfrm rot="10800000">
            <a:off x="5050118" y="1606999"/>
            <a:ext cx="644100" cy="824100"/>
          </a:xfrm>
          <a:prstGeom prst="straightConnector1">
            <a:avLst/>
          </a:prstGeom>
          <a:noFill/>
          <a:ln cap="flat" cmpd="sng" w="19050">
            <a:solidFill>
              <a:srgbClr val="000000"/>
            </a:solidFill>
            <a:prstDash val="solid"/>
            <a:round/>
            <a:headEnd len="sm" w="sm" type="none"/>
            <a:tailEnd len="med" w="med" type="triangle"/>
          </a:ln>
        </p:spPr>
      </p:cxnSp>
      <p:cxnSp>
        <p:nvCxnSpPr>
          <p:cNvPr id="192" name="Google Shape;192;g10260d908e3_0_3"/>
          <p:cNvCxnSpPr/>
          <p:nvPr/>
        </p:nvCxnSpPr>
        <p:spPr>
          <a:xfrm rot="10800000">
            <a:off x="3962538" y="2143280"/>
            <a:ext cx="644100" cy="824100"/>
          </a:xfrm>
          <a:prstGeom prst="straightConnector1">
            <a:avLst/>
          </a:prstGeom>
          <a:noFill/>
          <a:ln cap="flat" cmpd="sng" w="19050">
            <a:solidFill>
              <a:srgbClr val="000000"/>
            </a:solidFill>
            <a:prstDash val="solid"/>
            <a:round/>
            <a:headEnd len="sm" w="sm" type="none"/>
            <a:tailEnd len="med" w="med" type="triangle"/>
          </a:ln>
        </p:spPr>
      </p:cxnSp>
      <p:grpSp>
        <p:nvGrpSpPr>
          <p:cNvPr id="193" name="Google Shape;193;g10260d908e3_0_3"/>
          <p:cNvGrpSpPr/>
          <p:nvPr/>
        </p:nvGrpSpPr>
        <p:grpSpPr>
          <a:xfrm>
            <a:off x="4606638" y="1623170"/>
            <a:ext cx="2759035" cy="1344211"/>
            <a:chOff x="4606638" y="1623170"/>
            <a:chExt cx="2759035" cy="1344211"/>
          </a:xfrm>
        </p:grpSpPr>
        <p:cxnSp>
          <p:nvCxnSpPr>
            <p:cNvPr id="194" name="Google Shape;194;g10260d908e3_0_3"/>
            <p:cNvCxnSpPr/>
            <p:nvPr/>
          </p:nvCxnSpPr>
          <p:spPr>
            <a:xfrm flipH="1" rot="10800000">
              <a:off x="4606638" y="2019081"/>
              <a:ext cx="1974300" cy="948300"/>
            </a:xfrm>
            <a:prstGeom prst="straightConnector1">
              <a:avLst/>
            </a:prstGeom>
            <a:noFill/>
            <a:ln cap="flat" cmpd="sng" w="19050">
              <a:solidFill>
                <a:srgbClr val="000000"/>
              </a:solidFill>
              <a:prstDash val="solid"/>
              <a:round/>
              <a:headEnd len="sm" w="sm" type="none"/>
              <a:tailEnd len="sm" w="sm" type="none"/>
            </a:ln>
          </p:spPr>
        </p:cxnSp>
        <p:cxnSp>
          <p:nvCxnSpPr>
            <p:cNvPr id="195" name="Google Shape;195;g10260d908e3_0_3"/>
            <p:cNvCxnSpPr/>
            <p:nvPr/>
          </p:nvCxnSpPr>
          <p:spPr>
            <a:xfrm flipH="1">
              <a:off x="6580873" y="1623170"/>
              <a:ext cx="784800" cy="390000"/>
            </a:xfrm>
            <a:prstGeom prst="straightConnector1">
              <a:avLst/>
            </a:prstGeom>
            <a:noFill/>
            <a:ln cap="flat" cmpd="sng" w="19050">
              <a:solidFill>
                <a:srgbClr val="000000"/>
              </a:solidFill>
              <a:prstDash val="solid"/>
              <a:round/>
              <a:headEnd len="sm" w="sm" type="none"/>
              <a:tailEnd len="med" w="med" type="triangle"/>
            </a:ln>
          </p:spPr>
        </p:cxnSp>
      </p:grpSp>
      <p:grpSp>
        <p:nvGrpSpPr>
          <p:cNvPr id="196" name="Google Shape;196;g10260d908e3_0_3"/>
          <p:cNvGrpSpPr/>
          <p:nvPr/>
        </p:nvGrpSpPr>
        <p:grpSpPr>
          <a:xfrm>
            <a:off x="2498499" y="2431099"/>
            <a:ext cx="5864207" cy="2015612"/>
            <a:chOff x="2498499" y="2431099"/>
            <a:chExt cx="5864207" cy="2015612"/>
          </a:xfrm>
        </p:grpSpPr>
        <p:sp>
          <p:nvSpPr>
            <p:cNvPr id="197" name="Google Shape;197;g10260d908e3_0_3"/>
            <p:cNvSpPr/>
            <p:nvPr/>
          </p:nvSpPr>
          <p:spPr>
            <a:xfrm>
              <a:off x="2926385" y="3851783"/>
              <a:ext cx="923100" cy="306600"/>
            </a:xfrm>
            <a:prstGeom prst="rect">
              <a:avLst/>
            </a:prstGeom>
            <a:solidFill>
              <a:srgbClr val="F9FF7E"/>
            </a:solidFill>
            <a:ln cap="flat" cmpd="sng" w="25400">
              <a:solidFill>
                <a:srgbClr val="F9FF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198" name="Google Shape;198;g10260d908e3_0_3"/>
            <p:cNvGrpSpPr/>
            <p:nvPr/>
          </p:nvGrpSpPr>
          <p:grpSpPr>
            <a:xfrm>
              <a:off x="5706311" y="3027500"/>
              <a:ext cx="828795" cy="415973"/>
              <a:chOff x="2985607" y="3047128"/>
              <a:chExt cx="828795" cy="415973"/>
            </a:xfrm>
          </p:grpSpPr>
          <p:sp>
            <p:nvSpPr>
              <p:cNvPr id="199" name="Google Shape;199;g10260d908e3_0_3"/>
              <p:cNvSpPr/>
              <p:nvPr/>
            </p:nvSpPr>
            <p:spPr>
              <a:xfrm>
                <a:off x="3131504" y="3047128"/>
                <a:ext cx="437400" cy="196200"/>
              </a:xfrm>
              <a:prstGeom prst="rect">
                <a:avLst/>
              </a:prstGeom>
              <a:solidFill>
                <a:srgbClr val="7F5100"/>
              </a:solidFill>
              <a:ln cap="flat" cmpd="sng" w="25400">
                <a:solidFill>
                  <a:srgbClr val="9C001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00" name="Google Shape;200;g10260d908e3_0_3"/>
              <p:cNvSpPr/>
              <p:nvPr/>
            </p:nvSpPr>
            <p:spPr>
              <a:xfrm rot="5400000">
                <a:off x="2962657" y="3126351"/>
                <a:ext cx="359700" cy="313800"/>
              </a:xfrm>
              <a:prstGeom prst="rtTriangle">
                <a:avLst/>
              </a:prstGeom>
              <a:solidFill>
                <a:srgbClr val="7F5100"/>
              </a:solidFill>
              <a:ln cap="flat" cmpd="sng" w="25400">
                <a:solidFill>
                  <a:srgbClr val="7F51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01" name="Google Shape;201;g10260d908e3_0_3"/>
              <p:cNvSpPr/>
              <p:nvPr/>
            </p:nvSpPr>
            <p:spPr>
              <a:xfrm rot="10800000">
                <a:off x="3437001" y="3110039"/>
                <a:ext cx="377400" cy="341700"/>
              </a:xfrm>
              <a:prstGeom prst="rtTriangle">
                <a:avLst/>
              </a:prstGeom>
              <a:solidFill>
                <a:srgbClr val="7F5100"/>
              </a:solidFill>
              <a:ln cap="flat" cmpd="sng" w="25400">
                <a:solidFill>
                  <a:srgbClr val="7F51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grpSp>
          <p:nvGrpSpPr>
            <p:cNvPr id="202" name="Google Shape;202;g10260d908e3_0_3"/>
            <p:cNvGrpSpPr/>
            <p:nvPr/>
          </p:nvGrpSpPr>
          <p:grpSpPr>
            <a:xfrm>
              <a:off x="2957662" y="3061003"/>
              <a:ext cx="839949" cy="488873"/>
              <a:chOff x="2985607" y="3047128"/>
              <a:chExt cx="839949" cy="488873"/>
            </a:xfrm>
          </p:grpSpPr>
          <p:sp>
            <p:nvSpPr>
              <p:cNvPr id="203" name="Google Shape;203;g10260d908e3_0_3"/>
              <p:cNvSpPr/>
              <p:nvPr/>
            </p:nvSpPr>
            <p:spPr>
              <a:xfrm>
                <a:off x="3131504" y="3047128"/>
                <a:ext cx="437400" cy="196200"/>
              </a:xfrm>
              <a:prstGeom prst="rect">
                <a:avLst/>
              </a:prstGeom>
              <a:solidFill>
                <a:srgbClr val="7F5100"/>
              </a:solidFill>
              <a:ln cap="flat" cmpd="sng" w="25400">
                <a:solidFill>
                  <a:srgbClr val="9C001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04" name="Google Shape;204;g10260d908e3_0_3"/>
              <p:cNvSpPr/>
              <p:nvPr/>
            </p:nvSpPr>
            <p:spPr>
              <a:xfrm rot="5400000">
                <a:off x="2926207" y="3162801"/>
                <a:ext cx="432600" cy="313800"/>
              </a:xfrm>
              <a:prstGeom prst="rtTriangle">
                <a:avLst/>
              </a:prstGeom>
              <a:solidFill>
                <a:srgbClr val="7F5100"/>
              </a:solidFill>
              <a:ln cap="flat" cmpd="sng" w="25400">
                <a:solidFill>
                  <a:srgbClr val="7F51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05" name="Google Shape;205;g10260d908e3_0_3"/>
              <p:cNvSpPr/>
              <p:nvPr/>
            </p:nvSpPr>
            <p:spPr>
              <a:xfrm rot="10800000">
                <a:off x="3448156" y="3103946"/>
                <a:ext cx="377400" cy="341700"/>
              </a:xfrm>
              <a:prstGeom prst="rtTriangle">
                <a:avLst/>
              </a:prstGeom>
              <a:solidFill>
                <a:srgbClr val="7F5100"/>
              </a:solidFill>
              <a:ln cap="flat" cmpd="sng" w="25400">
                <a:solidFill>
                  <a:srgbClr val="7F51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
          <p:nvSpPr>
            <p:cNvPr id="206" name="Google Shape;206;g10260d908e3_0_3"/>
            <p:cNvSpPr/>
            <p:nvPr/>
          </p:nvSpPr>
          <p:spPr>
            <a:xfrm rot="5400000">
              <a:off x="5201799" y="1306011"/>
              <a:ext cx="437400" cy="5844000"/>
            </a:xfrm>
            <a:prstGeom prst="rect">
              <a:avLst/>
            </a:prstGeom>
            <a:solidFill>
              <a:srgbClr val="F9FF7E"/>
            </a:solidFill>
            <a:ln cap="flat" cmpd="sng" w="25400">
              <a:solidFill>
                <a:srgbClr val="F6FF3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07" name="Google Shape;207;g10260d908e3_0_3"/>
            <p:cNvSpPr/>
            <p:nvPr/>
          </p:nvSpPr>
          <p:spPr>
            <a:xfrm>
              <a:off x="7772090" y="3038599"/>
              <a:ext cx="590400" cy="1379100"/>
            </a:xfrm>
            <a:prstGeom prst="rect">
              <a:avLst/>
            </a:prstGeom>
            <a:solidFill>
              <a:srgbClr val="F9FF7E"/>
            </a:solidFill>
            <a:ln cap="flat" cmpd="sng" w="25400">
              <a:solidFill>
                <a:srgbClr val="F6FF3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08" name="Google Shape;208;g10260d908e3_0_3"/>
            <p:cNvSpPr/>
            <p:nvPr/>
          </p:nvSpPr>
          <p:spPr>
            <a:xfrm>
              <a:off x="2518706" y="3088084"/>
              <a:ext cx="528300" cy="964500"/>
            </a:xfrm>
            <a:prstGeom prst="rect">
              <a:avLst/>
            </a:prstGeom>
            <a:solidFill>
              <a:srgbClr val="F9FF7E"/>
            </a:solidFill>
            <a:ln cap="flat" cmpd="sng" w="25400">
              <a:solidFill>
                <a:srgbClr val="F6FF3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09" name="Google Shape;209;g10260d908e3_0_3"/>
            <p:cNvSpPr/>
            <p:nvPr/>
          </p:nvSpPr>
          <p:spPr>
            <a:xfrm>
              <a:off x="3733050" y="2983180"/>
              <a:ext cx="697800" cy="1069200"/>
            </a:xfrm>
            <a:prstGeom prst="rect">
              <a:avLst/>
            </a:prstGeom>
            <a:solidFill>
              <a:srgbClr val="F9FF7E"/>
            </a:solidFill>
            <a:ln cap="flat" cmpd="sng" w="25400">
              <a:solidFill>
                <a:srgbClr val="F6FF3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10" name="Google Shape;210;g10260d908e3_0_3"/>
            <p:cNvSpPr/>
            <p:nvPr/>
          </p:nvSpPr>
          <p:spPr>
            <a:xfrm>
              <a:off x="5131887" y="3038599"/>
              <a:ext cx="696900" cy="1069200"/>
            </a:xfrm>
            <a:prstGeom prst="rect">
              <a:avLst/>
            </a:prstGeom>
            <a:solidFill>
              <a:srgbClr val="F9FF7E"/>
            </a:solidFill>
            <a:ln cap="flat" cmpd="sng" w="25400">
              <a:solidFill>
                <a:srgbClr val="F6FF3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11" name="Google Shape;211;g10260d908e3_0_3"/>
            <p:cNvSpPr/>
            <p:nvPr/>
          </p:nvSpPr>
          <p:spPr>
            <a:xfrm>
              <a:off x="6403188" y="3061003"/>
              <a:ext cx="685500" cy="1047000"/>
            </a:xfrm>
            <a:prstGeom prst="rect">
              <a:avLst/>
            </a:prstGeom>
            <a:solidFill>
              <a:srgbClr val="F9FF7E"/>
            </a:solidFill>
            <a:ln cap="flat" cmpd="sng" w="25400">
              <a:solidFill>
                <a:srgbClr val="F6FF3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12" name="Google Shape;212;g10260d908e3_0_3"/>
            <p:cNvSpPr/>
            <p:nvPr/>
          </p:nvSpPr>
          <p:spPr>
            <a:xfrm>
              <a:off x="2518706" y="2431099"/>
              <a:ext cx="5743800" cy="124200"/>
            </a:xfrm>
            <a:prstGeom prst="cube">
              <a:avLst>
                <a:gd fmla="val 25000" name="adj"/>
              </a:avLst>
            </a:prstGeom>
            <a:gradFill>
              <a:gsLst>
                <a:gs pos="0">
                  <a:srgbClr val="81D2FF"/>
                </a:gs>
                <a:gs pos="50000">
                  <a:srgbClr val="B3E1FF"/>
                </a:gs>
                <a:gs pos="100000">
                  <a:srgbClr val="DAEFFF"/>
                </a:gs>
              </a:gsLst>
              <a:path path="circle">
                <a:fillToRect b="50%" l="50%" r="50%" t="50%"/>
              </a:path>
              <a:tileRect/>
            </a:gradFill>
            <a:ln cap="flat" cmpd="sng" w="25400">
              <a:solidFill>
                <a:srgbClr val="2099B6"/>
              </a:solidFill>
              <a:prstDash val="solid"/>
              <a:round/>
              <a:headEnd len="sm" w="sm" type="none"/>
              <a:tailEnd len="sm" w="sm" type="none"/>
            </a:ln>
            <a:effectLst>
              <a:reflection blurRad="0" dir="0" dist="0" endA="300" endPos="90000" fadeDir="5400012"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13" name="Google Shape;213;g10260d908e3_0_3"/>
            <p:cNvSpPr/>
            <p:nvPr/>
          </p:nvSpPr>
          <p:spPr>
            <a:xfrm>
              <a:off x="2518706" y="2912912"/>
              <a:ext cx="5844000" cy="175200"/>
            </a:xfrm>
            <a:prstGeom prst="cube">
              <a:avLst>
                <a:gd fmla="val 25000" name="adj"/>
              </a:avLst>
            </a:prstGeom>
            <a:solidFill>
              <a:srgbClr val="7F7F7F"/>
            </a:solidFill>
            <a:ln cap="flat" cmpd="sng" w="25400">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14" name="Google Shape;214;g10260d908e3_0_3"/>
            <p:cNvSpPr/>
            <p:nvPr/>
          </p:nvSpPr>
          <p:spPr>
            <a:xfrm>
              <a:off x="5694218" y="3174610"/>
              <a:ext cx="817500" cy="789600"/>
            </a:xfrm>
            <a:prstGeom prst="donut">
              <a:avLst>
                <a:gd fmla="val 25000" name="adj"/>
              </a:avLst>
            </a:prstGeom>
            <a:solidFill>
              <a:srgbClr val="BF7A00"/>
            </a:solidFill>
            <a:ln cap="flat" cmpd="sng" w="25400">
              <a:solidFill>
                <a:srgbClr val="BF7A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5" name="Google Shape;215;g10260d908e3_0_3"/>
            <p:cNvSpPr/>
            <p:nvPr/>
          </p:nvSpPr>
          <p:spPr>
            <a:xfrm>
              <a:off x="4362431" y="3182939"/>
              <a:ext cx="817500" cy="789600"/>
            </a:xfrm>
            <a:prstGeom prst="donut">
              <a:avLst>
                <a:gd fmla="val 25000" name="adj"/>
              </a:avLst>
            </a:prstGeom>
            <a:solidFill>
              <a:srgbClr val="BF7A00"/>
            </a:solidFill>
            <a:ln cap="flat" cmpd="sng" w="25400">
              <a:solidFill>
                <a:srgbClr val="BF7A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6" name="Google Shape;216;g10260d908e3_0_3"/>
            <p:cNvSpPr/>
            <p:nvPr/>
          </p:nvSpPr>
          <p:spPr>
            <a:xfrm>
              <a:off x="3008137" y="3202285"/>
              <a:ext cx="817500" cy="789600"/>
            </a:xfrm>
            <a:prstGeom prst="donut">
              <a:avLst>
                <a:gd fmla="val 25000" name="adj"/>
              </a:avLst>
            </a:prstGeom>
            <a:solidFill>
              <a:srgbClr val="BF7A00"/>
            </a:solidFill>
            <a:ln cap="flat" cmpd="sng" w="25400">
              <a:solidFill>
                <a:srgbClr val="BF7A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7" name="Google Shape;217;g10260d908e3_0_3"/>
            <p:cNvSpPr/>
            <p:nvPr/>
          </p:nvSpPr>
          <p:spPr>
            <a:xfrm>
              <a:off x="7030747" y="3188166"/>
              <a:ext cx="817500" cy="789600"/>
            </a:xfrm>
            <a:prstGeom prst="donut">
              <a:avLst>
                <a:gd fmla="val 25000" name="adj"/>
              </a:avLst>
            </a:prstGeom>
            <a:solidFill>
              <a:srgbClr val="BF7A00"/>
            </a:solidFill>
            <a:ln cap="flat" cmpd="sng" w="25400">
              <a:solidFill>
                <a:srgbClr val="BF7A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18" name="Google Shape;218;g10260d908e3_0_3"/>
          <p:cNvSpPr txBox="1"/>
          <p:nvPr/>
        </p:nvSpPr>
        <p:spPr>
          <a:xfrm>
            <a:off x="6506429" y="1328455"/>
            <a:ext cx="19605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Solar Radiation</a:t>
            </a:r>
            <a:endParaRPr b="0" i="0" sz="1400" u="none" cap="none" strike="noStrike">
              <a:solidFill>
                <a:srgbClr val="000000"/>
              </a:solidFill>
              <a:latin typeface="Arial"/>
              <a:ea typeface="Arial"/>
              <a:cs typeface="Arial"/>
              <a:sym typeface="Arial"/>
            </a:endParaRPr>
          </a:p>
        </p:txBody>
      </p:sp>
      <p:sp>
        <p:nvSpPr>
          <p:cNvPr id="219" name="Google Shape;219;g10260d908e3_0_3"/>
          <p:cNvSpPr txBox="1"/>
          <p:nvPr/>
        </p:nvSpPr>
        <p:spPr>
          <a:xfrm>
            <a:off x="3773633" y="1614902"/>
            <a:ext cx="1401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Reflection </a:t>
            </a:r>
            <a:endParaRPr b="0" i="0" sz="1400" u="none" cap="none" strike="noStrike">
              <a:solidFill>
                <a:srgbClr val="000000"/>
              </a:solidFill>
              <a:latin typeface="Arial"/>
              <a:ea typeface="Arial"/>
              <a:cs typeface="Arial"/>
              <a:sym typeface="Arial"/>
            </a:endParaRPr>
          </a:p>
        </p:txBody>
      </p:sp>
      <p:sp>
        <p:nvSpPr>
          <p:cNvPr id="220" name="Google Shape;220;g10260d908e3_0_3"/>
          <p:cNvSpPr txBox="1"/>
          <p:nvPr/>
        </p:nvSpPr>
        <p:spPr>
          <a:xfrm>
            <a:off x="8605836" y="2775995"/>
            <a:ext cx="1496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Absorber Plate</a:t>
            </a:r>
            <a:endParaRPr b="0" i="0" sz="1400" u="none" cap="none" strike="noStrike">
              <a:solidFill>
                <a:srgbClr val="000000"/>
              </a:solidFill>
              <a:latin typeface="Arial"/>
              <a:ea typeface="Arial"/>
              <a:cs typeface="Arial"/>
              <a:sym typeface="Arial"/>
            </a:endParaRPr>
          </a:p>
        </p:txBody>
      </p:sp>
      <p:sp>
        <p:nvSpPr>
          <p:cNvPr id="221" name="Google Shape;221;g10260d908e3_0_3"/>
          <p:cNvSpPr txBox="1"/>
          <p:nvPr/>
        </p:nvSpPr>
        <p:spPr>
          <a:xfrm>
            <a:off x="8605835" y="2339335"/>
            <a:ext cx="1496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Glass Cover</a:t>
            </a:r>
            <a:endParaRPr/>
          </a:p>
        </p:txBody>
      </p:sp>
      <p:sp>
        <p:nvSpPr>
          <p:cNvPr id="222" name="Google Shape;222;g10260d908e3_0_3"/>
          <p:cNvSpPr txBox="1"/>
          <p:nvPr/>
        </p:nvSpPr>
        <p:spPr>
          <a:xfrm>
            <a:off x="8605835" y="3272270"/>
            <a:ext cx="1960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Copper Manifold </a:t>
            </a:r>
            <a:endParaRPr b="0" i="0" sz="1400" u="none" cap="none" strike="noStrike">
              <a:solidFill>
                <a:srgbClr val="000000"/>
              </a:solidFill>
              <a:latin typeface="Arial"/>
              <a:ea typeface="Arial"/>
              <a:cs typeface="Arial"/>
              <a:sym typeface="Arial"/>
            </a:endParaRPr>
          </a:p>
        </p:txBody>
      </p:sp>
      <p:cxnSp>
        <p:nvCxnSpPr>
          <p:cNvPr id="223" name="Google Shape;223;g10260d908e3_0_3"/>
          <p:cNvCxnSpPr/>
          <p:nvPr/>
        </p:nvCxnSpPr>
        <p:spPr>
          <a:xfrm flipH="1">
            <a:off x="1558664" y="2967380"/>
            <a:ext cx="1302300" cy="1348200"/>
          </a:xfrm>
          <a:prstGeom prst="straightConnector1">
            <a:avLst/>
          </a:prstGeom>
          <a:noFill/>
          <a:ln cap="flat" cmpd="sng" w="28575">
            <a:solidFill>
              <a:srgbClr val="000000"/>
            </a:solidFill>
            <a:prstDash val="dash"/>
            <a:round/>
            <a:headEnd len="sm" w="sm" type="none"/>
            <a:tailEnd len="med" w="med" type="triangle"/>
          </a:ln>
        </p:spPr>
      </p:cxnSp>
      <p:cxnSp>
        <p:nvCxnSpPr>
          <p:cNvPr id="224" name="Google Shape;224;g10260d908e3_0_3"/>
          <p:cNvCxnSpPr/>
          <p:nvPr/>
        </p:nvCxnSpPr>
        <p:spPr>
          <a:xfrm flipH="1">
            <a:off x="2439808" y="3061003"/>
            <a:ext cx="577500" cy="1725600"/>
          </a:xfrm>
          <a:prstGeom prst="straightConnector1">
            <a:avLst/>
          </a:prstGeom>
          <a:noFill/>
          <a:ln cap="flat" cmpd="sng" w="28575">
            <a:solidFill>
              <a:srgbClr val="000000"/>
            </a:solidFill>
            <a:prstDash val="dash"/>
            <a:round/>
            <a:headEnd len="sm" w="sm" type="none"/>
            <a:tailEnd len="med" w="med" type="triangle"/>
          </a:ln>
        </p:spPr>
      </p:cxnSp>
      <p:grpSp>
        <p:nvGrpSpPr>
          <p:cNvPr id="225" name="Google Shape;225;g10260d908e3_0_3"/>
          <p:cNvGrpSpPr/>
          <p:nvPr/>
        </p:nvGrpSpPr>
        <p:grpSpPr>
          <a:xfrm>
            <a:off x="8609941" y="80122"/>
            <a:ext cx="2032500" cy="1938900"/>
            <a:chOff x="542326" y="4417626"/>
            <a:chExt cx="2032500" cy="1938900"/>
          </a:xfrm>
        </p:grpSpPr>
        <p:sp>
          <p:nvSpPr>
            <p:cNvPr id="226" name="Google Shape;226;g10260d908e3_0_3"/>
            <p:cNvSpPr/>
            <p:nvPr/>
          </p:nvSpPr>
          <p:spPr>
            <a:xfrm>
              <a:off x="542326" y="4417626"/>
              <a:ext cx="2032500" cy="19389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27" name="Google Shape;227;g10260d908e3_0_3"/>
            <p:cNvSpPr/>
            <p:nvPr/>
          </p:nvSpPr>
          <p:spPr>
            <a:xfrm>
              <a:off x="852054" y="5410354"/>
              <a:ext cx="1260900" cy="157500"/>
            </a:xfrm>
            <a:prstGeom prst="cube">
              <a:avLst>
                <a:gd fmla="val 25000" name="adj"/>
              </a:avLst>
            </a:prstGeom>
            <a:solidFill>
              <a:srgbClr val="00B0F0">
                <a:alpha val="37650"/>
              </a:srgbClr>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28" name="Google Shape;228;g10260d908e3_0_3"/>
            <p:cNvSpPr/>
            <p:nvPr/>
          </p:nvSpPr>
          <p:spPr>
            <a:xfrm rot="10800000">
              <a:off x="1889318" y="4973420"/>
              <a:ext cx="223500" cy="413700"/>
            </a:xfrm>
            <a:prstGeom prst="curvedRightArrow">
              <a:avLst>
                <a:gd fmla="val 25000" name="adj1"/>
                <a:gd fmla="val 50000" name="adj2"/>
                <a:gd fmla="val 25000" name="adj3"/>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9" name="Google Shape;229;g10260d908e3_0_3"/>
            <p:cNvSpPr txBox="1"/>
            <p:nvPr/>
          </p:nvSpPr>
          <p:spPr>
            <a:xfrm>
              <a:off x="682578" y="5082716"/>
              <a:ext cx="477900" cy="307800"/>
            </a:xfrm>
            <a:prstGeom prst="rect">
              <a:avLst/>
            </a:prstGeom>
            <a:blipFill rotWithShape="1">
              <a:blip r:embed="rId3">
                <a:alphaModFix/>
              </a:blip>
              <a:stretch>
                <a:fillRect b="-195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30" name="Google Shape;230;g10260d908e3_0_3"/>
            <p:cNvSpPr txBox="1"/>
            <p:nvPr/>
          </p:nvSpPr>
          <p:spPr>
            <a:xfrm>
              <a:off x="1427325" y="4665500"/>
              <a:ext cx="477900" cy="307800"/>
            </a:xfrm>
            <a:prstGeom prst="rect">
              <a:avLst/>
            </a:prstGeom>
            <a:blipFill rotWithShape="1">
              <a:blip r:embed="rId4">
                <a:alphaModFix/>
              </a:blip>
              <a:stretch>
                <a:fillRect b="-3999" l="0" r="-12819"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31" name="Google Shape;231;g10260d908e3_0_3"/>
            <p:cNvSpPr/>
            <p:nvPr/>
          </p:nvSpPr>
          <p:spPr>
            <a:xfrm>
              <a:off x="1156800" y="4973277"/>
              <a:ext cx="145500" cy="399300"/>
            </a:xfrm>
            <a:prstGeom prst="upArrow">
              <a:avLst>
                <a:gd fmla="val 50000" name="adj1"/>
                <a:gd fmla="val 50000" name="adj2"/>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32" name="Google Shape;232;g10260d908e3_0_3"/>
          <p:cNvGrpSpPr/>
          <p:nvPr/>
        </p:nvGrpSpPr>
        <p:grpSpPr>
          <a:xfrm>
            <a:off x="694726" y="4570026"/>
            <a:ext cx="2032500" cy="1938900"/>
            <a:chOff x="542326" y="4417626"/>
            <a:chExt cx="2032500" cy="1938900"/>
          </a:xfrm>
        </p:grpSpPr>
        <p:sp>
          <p:nvSpPr>
            <p:cNvPr id="233" name="Google Shape;233;g10260d908e3_0_3"/>
            <p:cNvSpPr/>
            <p:nvPr/>
          </p:nvSpPr>
          <p:spPr>
            <a:xfrm>
              <a:off x="542326" y="4417626"/>
              <a:ext cx="2032500" cy="19389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34" name="Google Shape;234;g10260d908e3_0_3"/>
            <p:cNvSpPr/>
            <p:nvPr/>
          </p:nvSpPr>
          <p:spPr>
            <a:xfrm>
              <a:off x="852054" y="5410354"/>
              <a:ext cx="1260900" cy="157500"/>
            </a:xfrm>
            <a:prstGeom prst="cube">
              <a:avLst>
                <a:gd fmla="val 25000" name="adj"/>
              </a:avLst>
            </a:prstGeom>
            <a:gradFill>
              <a:gsLst>
                <a:gs pos="0">
                  <a:srgbClr val="D64400"/>
                </a:gs>
                <a:gs pos="63000">
                  <a:srgbClr val="46423D"/>
                </a:gs>
                <a:gs pos="100000">
                  <a:srgbClr val="46423D"/>
                </a:gs>
              </a:gsLst>
              <a:path path="circle">
                <a:fillToRect b="50%" l="50%" r="50%" t="50%"/>
              </a:path>
              <a:tileRect/>
            </a:gradFill>
            <a:ln cap="flat" cmpd="sng" w="25400">
              <a:solidFill>
                <a:srgbClr val="6761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35" name="Google Shape;235;g10260d908e3_0_3"/>
            <p:cNvSpPr/>
            <p:nvPr/>
          </p:nvSpPr>
          <p:spPr>
            <a:xfrm rot="10800000">
              <a:off x="1889318" y="4973420"/>
              <a:ext cx="223500" cy="413700"/>
            </a:xfrm>
            <a:prstGeom prst="curvedRightArrow">
              <a:avLst>
                <a:gd fmla="val 25000" name="adj1"/>
                <a:gd fmla="val 50000" name="adj2"/>
                <a:gd fmla="val 25000" name="adj3"/>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6" name="Google Shape;236;g10260d908e3_0_3"/>
            <p:cNvSpPr txBox="1"/>
            <p:nvPr/>
          </p:nvSpPr>
          <p:spPr>
            <a:xfrm>
              <a:off x="1032164" y="5805055"/>
              <a:ext cx="477900" cy="307800"/>
            </a:xfrm>
            <a:prstGeom prst="rect">
              <a:avLst/>
            </a:prstGeom>
            <a:blipFill rotWithShape="1">
              <a:blip r:embed="rId5">
                <a:alphaModFix/>
              </a:blip>
              <a:stretch>
                <a:fillRect b="-195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37" name="Google Shape;237;g10260d908e3_0_3"/>
            <p:cNvSpPr txBox="1"/>
            <p:nvPr/>
          </p:nvSpPr>
          <p:spPr>
            <a:xfrm>
              <a:off x="1427325" y="4665500"/>
              <a:ext cx="477900" cy="307800"/>
            </a:xfrm>
            <a:prstGeom prst="rect">
              <a:avLst/>
            </a:prstGeom>
            <a:blipFill rotWithShape="1">
              <a:blip r:embed="rId6">
                <a:alphaModFix/>
              </a:blip>
              <a:stretch>
                <a:fillRect b="-1959" l="0" r="-7589"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38" name="Google Shape;238;g10260d908e3_0_3"/>
            <p:cNvSpPr/>
            <p:nvPr/>
          </p:nvSpPr>
          <p:spPr>
            <a:xfrm>
              <a:off x="1156800" y="4973277"/>
              <a:ext cx="145500" cy="399300"/>
            </a:xfrm>
            <a:prstGeom prst="upArrow">
              <a:avLst>
                <a:gd fmla="val 50000" name="adj1"/>
                <a:gd fmla="val 50000" name="adj2"/>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cxnSp>
        <p:nvCxnSpPr>
          <p:cNvPr id="239" name="Google Shape;239;g10260d908e3_0_3"/>
          <p:cNvCxnSpPr/>
          <p:nvPr/>
        </p:nvCxnSpPr>
        <p:spPr>
          <a:xfrm flipH="1" rot="10800000">
            <a:off x="7681909" y="1099853"/>
            <a:ext cx="784800" cy="1280400"/>
          </a:xfrm>
          <a:prstGeom prst="straightConnector1">
            <a:avLst/>
          </a:prstGeom>
          <a:noFill/>
          <a:ln cap="flat" cmpd="sng" w="28575">
            <a:solidFill>
              <a:srgbClr val="000000"/>
            </a:solidFill>
            <a:prstDash val="dash"/>
            <a:round/>
            <a:headEnd len="sm" w="sm" type="none"/>
            <a:tailEnd len="med" w="med" type="triangle"/>
          </a:ln>
        </p:spPr>
      </p:cxnSp>
      <p:cxnSp>
        <p:nvCxnSpPr>
          <p:cNvPr id="240" name="Google Shape;240;g10260d908e3_0_3"/>
          <p:cNvCxnSpPr/>
          <p:nvPr/>
        </p:nvCxnSpPr>
        <p:spPr>
          <a:xfrm flipH="1" rot="10800000">
            <a:off x="7968265" y="1968829"/>
            <a:ext cx="1180800" cy="465000"/>
          </a:xfrm>
          <a:prstGeom prst="straightConnector1">
            <a:avLst/>
          </a:prstGeom>
          <a:noFill/>
          <a:ln cap="flat" cmpd="sng" w="28575">
            <a:solidFill>
              <a:srgbClr val="000000"/>
            </a:solidFill>
            <a:prstDash val="dash"/>
            <a:round/>
            <a:headEnd len="sm" w="sm" type="none"/>
            <a:tailEnd len="med" w="med" type="triangle"/>
          </a:ln>
        </p:spPr>
      </p:cxnSp>
      <p:cxnSp>
        <p:nvCxnSpPr>
          <p:cNvPr id="241" name="Google Shape;241;g10260d908e3_0_3"/>
          <p:cNvCxnSpPr/>
          <p:nvPr/>
        </p:nvCxnSpPr>
        <p:spPr>
          <a:xfrm rot="5400000">
            <a:off x="6798627" y="2766753"/>
            <a:ext cx="4449600" cy="2683200"/>
          </a:xfrm>
          <a:prstGeom prst="curvedConnector3">
            <a:avLst>
              <a:gd fmla="val 100084" name="adj1"/>
            </a:avLst>
          </a:prstGeom>
          <a:noFill/>
          <a:ln cap="flat" cmpd="sng" w="28575">
            <a:solidFill>
              <a:srgbClr val="262626"/>
            </a:solidFill>
            <a:prstDash val="solid"/>
            <a:round/>
            <a:headEnd len="sm" w="sm" type="none"/>
            <a:tailEnd len="med" w="med" type="triangle"/>
          </a:ln>
        </p:spPr>
      </p:cxnSp>
      <p:cxnSp>
        <p:nvCxnSpPr>
          <p:cNvPr id="242" name="Google Shape;242;g10260d908e3_0_3"/>
          <p:cNvCxnSpPr/>
          <p:nvPr/>
        </p:nvCxnSpPr>
        <p:spPr>
          <a:xfrm>
            <a:off x="2860964" y="5453547"/>
            <a:ext cx="2991300" cy="659100"/>
          </a:xfrm>
          <a:prstGeom prst="curvedConnector3">
            <a:avLst>
              <a:gd fmla="val -705" name="adj1"/>
            </a:avLst>
          </a:prstGeom>
          <a:noFill/>
          <a:ln cap="flat" cmpd="sng" w="28575">
            <a:solidFill>
              <a:srgbClr val="262626"/>
            </a:solidFill>
            <a:prstDash val="solid"/>
            <a:round/>
            <a:headEnd len="sm" w="sm" type="none"/>
            <a:tailEnd len="med" w="med" type="triangle"/>
          </a:ln>
        </p:spPr>
      </p:cxnSp>
      <p:sp>
        <p:nvSpPr>
          <p:cNvPr id="243" name="Google Shape;243;g10260d908e3_0_3"/>
          <p:cNvSpPr txBox="1"/>
          <p:nvPr/>
        </p:nvSpPr>
        <p:spPr>
          <a:xfrm>
            <a:off x="5773212" y="5841793"/>
            <a:ext cx="20430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D6001C"/>
                </a:solidFill>
                <a:latin typeface="Arial"/>
                <a:ea typeface="Arial"/>
                <a:cs typeface="Arial"/>
                <a:sym typeface="Arial"/>
              </a:rPr>
              <a:t>Overall Heat Loss Coefficient for the Collector Plate! </a:t>
            </a:r>
            <a:endParaRPr b="1" i="0" sz="1400" u="none" cap="none" strike="noStrike">
              <a:solidFill>
                <a:srgbClr val="D6001C"/>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0260d908e3_0_8"/>
          <p:cNvSpPr txBox="1"/>
          <p:nvPr>
            <p:ph type="title"/>
          </p:nvPr>
        </p:nvSpPr>
        <p:spPr>
          <a:xfrm>
            <a:off x="609600" y="547633"/>
            <a:ext cx="10972800" cy="64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chemeClr val="accent1"/>
                </a:solidFill>
              </a:rPr>
              <a:t>Collector Design (Nadia</a:t>
            </a:r>
            <a:r>
              <a:rPr lang="en-US"/>
              <a:t>)</a:t>
            </a:r>
            <a:endParaRPr/>
          </a:p>
        </p:txBody>
      </p:sp>
      <p:sp>
        <p:nvSpPr>
          <p:cNvPr id="250" name="Google Shape;250;g10260d908e3_0_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a:p>
        </p:txBody>
      </p:sp>
      <p:sp>
        <p:nvSpPr>
          <p:cNvPr id="251" name="Google Shape;251;g10260d908e3_0_8"/>
          <p:cNvSpPr txBox="1"/>
          <p:nvPr>
            <p:ph type="title"/>
          </p:nvPr>
        </p:nvSpPr>
        <p:spPr>
          <a:xfrm>
            <a:off x="609600" y="547633"/>
            <a:ext cx="10972800" cy="641700"/>
          </a:xfrm>
          <a:prstGeom prst="rect">
            <a:avLst/>
          </a:prstGeom>
        </p:spPr>
        <p:txBody>
          <a:bodyPr anchorCtr="0" anchor="ctr" bIns="91425" lIns="91425" spcFirstLastPara="1" rIns="91425" wrap="square" tIns="91425">
            <a:noAutofit/>
          </a:bodyPr>
          <a:lstStyle/>
          <a:p>
            <a:pPr indent="0" lvl="0" marL="0" marR="0" rtl="0" algn="l">
              <a:lnSpc>
                <a:spcPct val="105555"/>
              </a:lnSpc>
              <a:spcBef>
                <a:spcPts val="0"/>
              </a:spcBef>
              <a:spcAft>
                <a:spcPts val="0"/>
              </a:spcAft>
              <a:buClr>
                <a:schemeClr val="accent1"/>
              </a:buClr>
              <a:buSzPts val="3600"/>
              <a:buFont typeface="Calibri"/>
              <a:buNone/>
            </a:pPr>
            <a:r>
              <a:rPr b="1" lang="en-US" sz="3600">
                <a:solidFill>
                  <a:schemeClr val="accent1"/>
                </a:solidFill>
              </a:rPr>
              <a:t>Refrigeration Selection (Charuka)</a:t>
            </a:r>
            <a:endParaRPr/>
          </a:p>
        </p:txBody>
      </p:sp>
      <p:sp>
        <p:nvSpPr>
          <p:cNvPr id="252" name="Google Shape;252;g10260d908e3_0_8"/>
          <p:cNvSpPr/>
          <p:nvPr/>
        </p:nvSpPr>
        <p:spPr>
          <a:xfrm>
            <a:off x="6998370" y="3797115"/>
            <a:ext cx="923100" cy="306600"/>
          </a:xfrm>
          <a:prstGeom prst="rect">
            <a:avLst/>
          </a:prstGeom>
          <a:solidFill>
            <a:srgbClr val="F9FF7E"/>
          </a:solidFill>
          <a:ln cap="flat" cmpd="sng" w="25400">
            <a:solidFill>
              <a:srgbClr val="F9FF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53" name="Google Shape;253;g10260d908e3_0_8"/>
          <p:cNvSpPr/>
          <p:nvPr/>
        </p:nvSpPr>
        <p:spPr>
          <a:xfrm>
            <a:off x="5661058" y="3844679"/>
            <a:ext cx="923100" cy="306600"/>
          </a:xfrm>
          <a:prstGeom prst="rect">
            <a:avLst/>
          </a:prstGeom>
          <a:solidFill>
            <a:srgbClr val="F9FF7E"/>
          </a:solidFill>
          <a:ln cap="flat" cmpd="sng" w="25400">
            <a:solidFill>
              <a:srgbClr val="F9FF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54" name="Google Shape;254;g10260d908e3_0_8"/>
          <p:cNvSpPr/>
          <p:nvPr/>
        </p:nvSpPr>
        <p:spPr>
          <a:xfrm>
            <a:off x="4304740" y="3838027"/>
            <a:ext cx="923100" cy="306600"/>
          </a:xfrm>
          <a:prstGeom prst="rect">
            <a:avLst/>
          </a:prstGeom>
          <a:solidFill>
            <a:srgbClr val="F9FF7E"/>
          </a:solidFill>
          <a:ln cap="flat" cmpd="sng" w="25400">
            <a:solidFill>
              <a:srgbClr val="F9FF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255" name="Google Shape;255;g10260d908e3_0_8"/>
          <p:cNvGrpSpPr/>
          <p:nvPr/>
        </p:nvGrpSpPr>
        <p:grpSpPr>
          <a:xfrm>
            <a:off x="4341636" y="3053517"/>
            <a:ext cx="839949" cy="415973"/>
            <a:chOff x="2985607" y="3047128"/>
            <a:chExt cx="839949" cy="415973"/>
          </a:xfrm>
        </p:grpSpPr>
        <p:sp>
          <p:nvSpPr>
            <p:cNvPr id="256" name="Google Shape;256;g10260d908e3_0_8"/>
            <p:cNvSpPr/>
            <p:nvPr/>
          </p:nvSpPr>
          <p:spPr>
            <a:xfrm>
              <a:off x="3131504" y="3047128"/>
              <a:ext cx="437400" cy="196200"/>
            </a:xfrm>
            <a:prstGeom prst="rect">
              <a:avLst/>
            </a:prstGeom>
            <a:solidFill>
              <a:srgbClr val="7F5100"/>
            </a:solidFill>
            <a:ln cap="flat" cmpd="sng" w="25400">
              <a:solidFill>
                <a:srgbClr val="9C001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57" name="Google Shape;257;g10260d908e3_0_8"/>
            <p:cNvSpPr/>
            <p:nvPr/>
          </p:nvSpPr>
          <p:spPr>
            <a:xfrm rot="5400000">
              <a:off x="2962657" y="3126351"/>
              <a:ext cx="359700" cy="313800"/>
            </a:xfrm>
            <a:prstGeom prst="rtTriangle">
              <a:avLst/>
            </a:prstGeom>
            <a:solidFill>
              <a:srgbClr val="7F5100"/>
            </a:solidFill>
            <a:ln cap="flat" cmpd="sng" w="25400">
              <a:solidFill>
                <a:srgbClr val="7F51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58" name="Google Shape;258;g10260d908e3_0_8"/>
            <p:cNvSpPr/>
            <p:nvPr/>
          </p:nvSpPr>
          <p:spPr>
            <a:xfrm rot="10800000">
              <a:off x="3448156" y="3103946"/>
              <a:ext cx="377400" cy="341700"/>
            </a:xfrm>
            <a:prstGeom prst="rtTriangle">
              <a:avLst/>
            </a:prstGeom>
            <a:solidFill>
              <a:srgbClr val="7F5100"/>
            </a:solidFill>
            <a:ln cap="flat" cmpd="sng" w="25400">
              <a:solidFill>
                <a:srgbClr val="7F51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grpSp>
        <p:nvGrpSpPr>
          <p:cNvPr id="259" name="Google Shape;259;g10260d908e3_0_8"/>
          <p:cNvGrpSpPr/>
          <p:nvPr/>
        </p:nvGrpSpPr>
        <p:grpSpPr>
          <a:xfrm>
            <a:off x="7077820" y="3010067"/>
            <a:ext cx="770233" cy="539766"/>
            <a:chOff x="2985607" y="3047128"/>
            <a:chExt cx="839949" cy="415973"/>
          </a:xfrm>
        </p:grpSpPr>
        <p:sp>
          <p:nvSpPr>
            <p:cNvPr id="260" name="Google Shape;260;g10260d908e3_0_8"/>
            <p:cNvSpPr/>
            <p:nvPr/>
          </p:nvSpPr>
          <p:spPr>
            <a:xfrm>
              <a:off x="3131504" y="3047128"/>
              <a:ext cx="437400" cy="196200"/>
            </a:xfrm>
            <a:prstGeom prst="rect">
              <a:avLst/>
            </a:prstGeom>
            <a:solidFill>
              <a:srgbClr val="7F5100"/>
            </a:solidFill>
            <a:ln cap="flat" cmpd="sng" w="25400">
              <a:solidFill>
                <a:srgbClr val="9C001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61" name="Google Shape;261;g10260d908e3_0_8"/>
            <p:cNvSpPr/>
            <p:nvPr/>
          </p:nvSpPr>
          <p:spPr>
            <a:xfrm rot="5400000">
              <a:off x="2962657" y="3126351"/>
              <a:ext cx="359700" cy="313800"/>
            </a:xfrm>
            <a:prstGeom prst="rtTriangle">
              <a:avLst/>
            </a:prstGeom>
            <a:solidFill>
              <a:srgbClr val="7F5100"/>
            </a:solidFill>
            <a:ln cap="flat" cmpd="sng" w="25400">
              <a:solidFill>
                <a:srgbClr val="7F51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62" name="Google Shape;262;g10260d908e3_0_8"/>
            <p:cNvSpPr/>
            <p:nvPr/>
          </p:nvSpPr>
          <p:spPr>
            <a:xfrm rot="10800000">
              <a:off x="3448156" y="3103946"/>
              <a:ext cx="377400" cy="341700"/>
            </a:xfrm>
            <a:prstGeom prst="rtTriangle">
              <a:avLst/>
            </a:prstGeom>
            <a:solidFill>
              <a:srgbClr val="7F5100"/>
            </a:solidFill>
            <a:ln cap="flat" cmpd="sng" w="25400">
              <a:solidFill>
                <a:srgbClr val="7F51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
        <p:nvSpPr>
          <p:cNvPr id="263" name="Google Shape;263;g10260d908e3_0_8"/>
          <p:cNvSpPr txBox="1"/>
          <p:nvPr/>
        </p:nvSpPr>
        <p:spPr>
          <a:xfrm>
            <a:off x="303211" y="488665"/>
            <a:ext cx="10972800" cy="64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rgbClr val="D6001C"/>
                </a:solidFill>
              </a:rPr>
              <a:t>Collector Design </a:t>
            </a:r>
            <a:endParaRPr sz="3333"/>
          </a:p>
        </p:txBody>
      </p:sp>
      <p:cxnSp>
        <p:nvCxnSpPr>
          <p:cNvPr id="264" name="Google Shape;264;g10260d908e3_0_8"/>
          <p:cNvCxnSpPr/>
          <p:nvPr/>
        </p:nvCxnSpPr>
        <p:spPr>
          <a:xfrm rot="10800000">
            <a:off x="5050118" y="1606999"/>
            <a:ext cx="644100" cy="824100"/>
          </a:xfrm>
          <a:prstGeom prst="straightConnector1">
            <a:avLst/>
          </a:prstGeom>
          <a:noFill/>
          <a:ln cap="flat" cmpd="sng" w="19050">
            <a:solidFill>
              <a:srgbClr val="000000"/>
            </a:solidFill>
            <a:prstDash val="solid"/>
            <a:round/>
            <a:headEnd len="sm" w="sm" type="none"/>
            <a:tailEnd len="med" w="med" type="triangle"/>
          </a:ln>
        </p:spPr>
      </p:cxnSp>
      <p:cxnSp>
        <p:nvCxnSpPr>
          <p:cNvPr id="265" name="Google Shape;265;g10260d908e3_0_8"/>
          <p:cNvCxnSpPr/>
          <p:nvPr/>
        </p:nvCxnSpPr>
        <p:spPr>
          <a:xfrm rot="10800000">
            <a:off x="3962538" y="2143280"/>
            <a:ext cx="644100" cy="824100"/>
          </a:xfrm>
          <a:prstGeom prst="straightConnector1">
            <a:avLst/>
          </a:prstGeom>
          <a:noFill/>
          <a:ln cap="flat" cmpd="sng" w="19050">
            <a:solidFill>
              <a:srgbClr val="000000"/>
            </a:solidFill>
            <a:prstDash val="solid"/>
            <a:round/>
            <a:headEnd len="sm" w="sm" type="none"/>
            <a:tailEnd len="med" w="med" type="triangle"/>
          </a:ln>
        </p:spPr>
      </p:cxnSp>
      <p:grpSp>
        <p:nvGrpSpPr>
          <p:cNvPr id="266" name="Google Shape;266;g10260d908e3_0_8"/>
          <p:cNvGrpSpPr/>
          <p:nvPr/>
        </p:nvGrpSpPr>
        <p:grpSpPr>
          <a:xfrm>
            <a:off x="4606638" y="1623170"/>
            <a:ext cx="2759035" cy="1344211"/>
            <a:chOff x="4606638" y="1623170"/>
            <a:chExt cx="2759035" cy="1344211"/>
          </a:xfrm>
        </p:grpSpPr>
        <p:cxnSp>
          <p:nvCxnSpPr>
            <p:cNvPr id="267" name="Google Shape;267;g10260d908e3_0_8"/>
            <p:cNvCxnSpPr/>
            <p:nvPr/>
          </p:nvCxnSpPr>
          <p:spPr>
            <a:xfrm flipH="1" rot="10800000">
              <a:off x="4606638" y="2019081"/>
              <a:ext cx="1974300" cy="948300"/>
            </a:xfrm>
            <a:prstGeom prst="straightConnector1">
              <a:avLst/>
            </a:prstGeom>
            <a:noFill/>
            <a:ln cap="flat" cmpd="sng" w="19050">
              <a:solidFill>
                <a:srgbClr val="000000"/>
              </a:solidFill>
              <a:prstDash val="solid"/>
              <a:round/>
              <a:headEnd len="sm" w="sm" type="none"/>
              <a:tailEnd len="sm" w="sm" type="none"/>
            </a:ln>
          </p:spPr>
        </p:cxnSp>
        <p:cxnSp>
          <p:nvCxnSpPr>
            <p:cNvPr id="268" name="Google Shape;268;g10260d908e3_0_8"/>
            <p:cNvCxnSpPr/>
            <p:nvPr/>
          </p:nvCxnSpPr>
          <p:spPr>
            <a:xfrm flipH="1">
              <a:off x="6580873" y="1623170"/>
              <a:ext cx="784800" cy="390000"/>
            </a:xfrm>
            <a:prstGeom prst="straightConnector1">
              <a:avLst/>
            </a:prstGeom>
            <a:noFill/>
            <a:ln cap="flat" cmpd="sng" w="19050">
              <a:solidFill>
                <a:srgbClr val="000000"/>
              </a:solidFill>
              <a:prstDash val="solid"/>
              <a:round/>
              <a:headEnd len="sm" w="sm" type="none"/>
              <a:tailEnd len="med" w="med" type="triangle"/>
            </a:ln>
          </p:spPr>
        </p:cxnSp>
      </p:grpSp>
      <p:grpSp>
        <p:nvGrpSpPr>
          <p:cNvPr id="269" name="Google Shape;269;g10260d908e3_0_8"/>
          <p:cNvGrpSpPr/>
          <p:nvPr/>
        </p:nvGrpSpPr>
        <p:grpSpPr>
          <a:xfrm>
            <a:off x="2498499" y="2431099"/>
            <a:ext cx="5864207" cy="2015612"/>
            <a:chOff x="2498499" y="2431099"/>
            <a:chExt cx="5864207" cy="2015612"/>
          </a:xfrm>
        </p:grpSpPr>
        <p:sp>
          <p:nvSpPr>
            <p:cNvPr id="270" name="Google Shape;270;g10260d908e3_0_8"/>
            <p:cNvSpPr/>
            <p:nvPr/>
          </p:nvSpPr>
          <p:spPr>
            <a:xfrm>
              <a:off x="2926385" y="3851783"/>
              <a:ext cx="923100" cy="306600"/>
            </a:xfrm>
            <a:prstGeom prst="rect">
              <a:avLst/>
            </a:prstGeom>
            <a:solidFill>
              <a:srgbClr val="F9FF7E"/>
            </a:solidFill>
            <a:ln cap="flat" cmpd="sng" w="25400">
              <a:solidFill>
                <a:srgbClr val="F9FF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271" name="Google Shape;271;g10260d908e3_0_8"/>
            <p:cNvGrpSpPr/>
            <p:nvPr/>
          </p:nvGrpSpPr>
          <p:grpSpPr>
            <a:xfrm>
              <a:off x="5706311" y="3027500"/>
              <a:ext cx="828795" cy="415973"/>
              <a:chOff x="2985607" y="3047128"/>
              <a:chExt cx="828795" cy="415973"/>
            </a:xfrm>
          </p:grpSpPr>
          <p:sp>
            <p:nvSpPr>
              <p:cNvPr id="272" name="Google Shape;272;g10260d908e3_0_8"/>
              <p:cNvSpPr/>
              <p:nvPr/>
            </p:nvSpPr>
            <p:spPr>
              <a:xfrm>
                <a:off x="3131504" y="3047128"/>
                <a:ext cx="437400" cy="196200"/>
              </a:xfrm>
              <a:prstGeom prst="rect">
                <a:avLst/>
              </a:prstGeom>
              <a:solidFill>
                <a:srgbClr val="7F5100"/>
              </a:solidFill>
              <a:ln cap="flat" cmpd="sng" w="25400">
                <a:solidFill>
                  <a:srgbClr val="9C001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73" name="Google Shape;273;g10260d908e3_0_8"/>
              <p:cNvSpPr/>
              <p:nvPr/>
            </p:nvSpPr>
            <p:spPr>
              <a:xfrm rot="5400000">
                <a:off x="2962657" y="3126351"/>
                <a:ext cx="359700" cy="313800"/>
              </a:xfrm>
              <a:prstGeom prst="rtTriangle">
                <a:avLst/>
              </a:prstGeom>
              <a:solidFill>
                <a:srgbClr val="7F5100"/>
              </a:solidFill>
              <a:ln cap="flat" cmpd="sng" w="25400">
                <a:solidFill>
                  <a:srgbClr val="7F51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74" name="Google Shape;274;g10260d908e3_0_8"/>
              <p:cNvSpPr/>
              <p:nvPr/>
            </p:nvSpPr>
            <p:spPr>
              <a:xfrm rot="10800000">
                <a:off x="3437001" y="3110039"/>
                <a:ext cx="377400" cy="341700"/>
              </a:xfrm>
              <a:prstGeom prst="rtTriangle">
                <a:avLst/>
              </a:prstGeom>
              <a:solidFill>
                <a:srgbClr val="7F5100"/>
              </a:solidFill>
              <a:ln cap="flat" cmpd="sng" w="25400">
                <a:solidFill>
                  <a:srgbClr val="7F51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grpSp>
          <p:nvGrpSpPr>
            <p:cNvPr id="275" name="Google Shape;275;g10260d908e3_0_8"/>
            <p:cNvGrpSpPr/>
            <p:nvPr/>
          </p:nvGrpSpPr>
          <p:grpSpPr>
            <a:xfrm>
              <a:off x="2957662" y="3061003"/>
              <a:ext cx="839949" cy="488873"/>
              <a:chOff x="2985607" y="3047128"/>
              <a:chExt cx="839949" cy="488873"/>
            </a:xfrm>
          </p:grpSpPr>
          <p:sp>
            <p:nvSpPr>
              <p:cNvPr id="276" name="Google Shape;276;g10260d908e3_0_8"/>
              <p:cNvSpPr/>
              <p:nvPr/>
            </p:nvSpPr>
            <p:spPr>
              <a:xfrm>
                <a:off x="3131504" y="3047128"/>
                <a:ext cx="437400" cy="196200"/>
              </a:xfrm>
              <a:prstGeom prst="rect">
                <a:avLst/>
              </a:prstGeom>
              <a:solidFill>
                <a:srgbClr val="7F5100"/>
              </a:solidFill>
              <a:ln cap="flat" cmpd="sng" w="25400">
                <a:solidFill>
                  <a:srgbClr val="9C001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77" name="Google Shape;277;g10260d908e3_0_8"/>
              <p:cNvSpPr/>
              <p:nvPr/>
            </p:nvSpPr>
            <p:spPr>
              <a:xfrm rot="5400000">
                <a:off x="2926207" y="3162801"/>
                <a:ext cx="432600" cy="313800"/>
              </a:xfrm>
              <a:prstGeom prst="rtTriangle">
                <a:avLst/>
              </a:prstGeom>
              <a:solidFill>
                <a:srgbClr val="7F5100"/>
              </a:solidFill>
              <a:ln cap="flat" cmpd="sng" w="25400">
                <a:solidFill>
                  <a:srgbClr val="7F51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78" name="Google Shape;278;g10260d908e3_0_8"/>
              <p:cNvSpPr/>
              <p:nvPr/>
            </p:nvSpPr>
            <p:spPr>
              <a:xfrm rot="10800000">
                <a:off x="3448156" y="3103946"/>
                <a:ext cx="377400" cy="341700"/>
              </a:xfrm>
              <a:prstGeom prst="rtTriangle">
                <a:avLst/>
              </a:prstGeom>
              <a:solidFill>
                <a:srgbClr val="7F5100"/>
              </a:solidFill>
              <a:ln cap="flat" cmpd="sng" w="25400">
                <a:solidFill>
                  <a:srgbClr val="7F51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
          <p:nvSpPr>
            <p:cNvPr id="279" name="Google Shape;279;g10260d908e3_0_8"/>
            <p:cNvSpPr/>
            <p:nvPr/>
          </p:nvSpPr>
          <p:spPr>
            <a:xfrm rot="5400000">
              <a:off x="5201799" y="1306011"/>
              <a:ext cx="437400" cy="5844000"/>
            </a:xfrm>
            <a:prstGeom prst="rect">
              <a:avLst/>
            </a:prstGeom>
            <a:solidFill>
              <a:srgbClr val="F9FF7E"/>
            </a:solidFill>
            <a:ln cap="flat" cmpd="sng" w="25400">
              <a:solidFill>
                <a:srgbClr val="F6FF3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80" name="Google Shape;280;g10260d908e3_0_8"/>
            <p:cNvSpPr/>
            <p:nvPr/>
          </p:nvSpPr>
          <p:spPr>
            <a:xfrm>
              <a:off x="7772090" y="3038599"/>
              <a:ext cx="590400" cy="1379100"/>
            </a:xfrm>
            <a:prstGeom prst="rect">
              <a:avLst/>
            </a:prstGeom>
            <a:solidFill>
              <a:srgbClr val="F9FF7E"/>
            </a:solidFill>
            <a:ln cap="flat" cmpd="sng" w="25400">
              <a:solidFill>
                <a:srgbClr val="F6FF3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81" name="Google Shape;281;g10260d908e3_0_8"/>
            <p:cNvSpPr/>
            <p:nvPr/>
          </p:nvSpPr>
          <p:spPr>
            <a:xfrm>
              <a:off x="2518706" y="3088084"/>
              <a:ext cx="528300" cy="964500"/>
            </a:xfrm>
            <a:prstGeom prst="rect">
              <a:avLst/>
            </a:prstGeom>
            <a:solidFill>
              <a:srgbClr val="F9FF7E"/>
            </a:solidFill>
            <a:ln cap="flat" cmpd="sng" w="25400">
              <a:solidFill>
                <a:srgbClr val="F6FF3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82" name="Google Shape;282;g10260d908e3_0_8"/>
            <p:cNvSpPr/>
            <p:nvPr/>
          </p:nvSpPr>
          <p:spPr>
            <a:xfrm>
              <a:off x="3733050" y="2983180"/>
              <a:ext cx="697800" cy="1069200"/>
            </a:xfrm>
            <a:prstGeom prst="rect">
              <a:avLst/>
            </a:prstGeom>
            <a:solidFill>
              <a:srgbClr val="F9FF7E"/>
            </a:solidFill>
            <a:ln cap="flat" cmpd="sng" w="25400">
              <a:solidFill>
                <a:srgbClr val="F6FF3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83" name="Google Shape;283;g10260d908e3_0_8"/>
            <p:cNvSpPr/>
            <p:nvPr/>
          </p:nvSpPr>
          <p:spPr>
            <a:xfrm>
              <a:off x="5131887" y="3038599"/>
              <a:ext cx="696900" cy="1069200"/>
            </a:xfrm>
            <a:prstGeom prst="rect">
              <a:avLst/>
            </a:prstGeom>
            <a:solidFill>
              <a:srgbClr val="F9FF7E"/>
            </a:solidFill>
            <a:ln cap="flat" cmpd="sng" w="25400">
              <a:solidFill>
                <a:srgbClr val="F6FF3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84" name="Google Shape;284;g10260d908e3_0_8"/>
            <p:cNvSpPr/>
            <p:nvPr/>
          </p:nvSpPr>
          <p:spPr>
            <a:xfrm>
              <a:off x="6403188" y="3061003"/>
              <a:ext cx="685500" cy="1047000"/>
            </a:xfrm>
            <a:prstGeom prst="rect">
              <a:avLst/>
            </a:prstGeom>
            <a:solidFill>
              <a:srgbClr val="F9FF7E"/>
            </a:solidFill>
            <a:ln cap="flat" cmpd="sng" w="25400">
              <a:solidFill>
                <a:srgbClr val="F6FF3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85" name="Google Shape;285;g10260d908e3_0_8"/>
            <p:cNvSpPr/>
            <p:nvPr/>
          </p:nvSpPr>
          <p:spPr>
            <a:xfrm>
              <a:off x="2518706" y="2431099"/>
              <a:ext cx="5743800" cy="124200"/>
            </a:xfrm>
            <a:prstGeom prst="cube">
              <a:avLst>
                <a:gd fmla="val 25000" name="adj"/>
              </a:avLst>
            </a:prstGeom>
            <a:gradFill>
              <a:gsLst>
                <a:gs pos="0">
                  <a:srgbClr val="81D2FF"/>
                </a:gs>
                <a:gs pos="50000">
                  <a:srgbClr val="B3E1FF"/>
                </a:gs>
                <a:gs pos="100000">
                  <a:srgbClr val="DAEFFF"/>
                </a:gs>
              </a:gsLst>
              <a:path path="circle">
                <a:fillToRect b="50%" l="50%" r="50%" t="50%"/>
              </a:path>
              <a:tileRect/>
            </a:gradFill>
            <a:ln cap="flat" cmpd="sng" w="25400">
              <a:solidFill>
                <a:srgbClr val="2099B6"/>
              </a:solidFill>
              <a:prstDash val="solid"/>
              <a:round/>
              <a:headEnd len="sm" w="sm" type="none"/>
              <a:tailEnd len="sm" w="sm" type="none"/>
            </a:ln>
            <a:effectLst>
              <a:reflection blurRad="0" dir="0" dist="0" endA="300" endPos="90000" fadeDir="5400012"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86" name="Google Shape;286;g10260d908e3_0_8"/>
            <p:cNvSpPr/>
            <p:nvPr/>
          </p:nvSpPr>
          <p:spPr>
            <a:xfrm>
              <a:off x="2518706" y="2912912"/>
              <a:ext cx="5844000" cy="175200"/>
            </a:xfrm>
            <a:prstGeom prst="cube">
              <a:avLst>
                <a:gd fmla="val 25000" name="adj"/>
              </a:avLst>
            </a:prstGeom>
            <a:solidFill>
              <a:srgbClr val="7F7F7F"/>
            </a:solidFill>
            <a:ln cap="flat" cmpd="sng" w="25400">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87" name="Google Shape;287;g10260d908e3_0_8"/>
            <p:cNvSpPr/>
            <p:nvPr/>
          </p:nvSpPr>
          <p:spPr>
            <a:xfrm>
              <a:off x="5694218" y="3174610"/>
              <a:ext cx="817500" cy="789600"/>
            </a:xfrm>
            <a:prstGeom prst="donut">
              <a:avLst>
                <a:gd fmla="val 25000" name="adj"/>
              </a:avLst>
            </a:prstGeom>
            <a:solidFill>
              <a:srgbClr val="BF7A00"/>
            </a:solidFill>
            <a:ln cap="flat" cmpd="sng" w="25400">
              <a:solidFill>
                <a:srgbClr val="BF7A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8" name="Google Shape;288;g10260d908e3_0_8"/>
            <p:cNvSpPr/>
            <p:nvPr/>
          </p:nvSpPr>
          <p:spPr>
            <a:xfrm>
              <a:off x="4362431" y="3182939"/>
              <a:ext cx="817500" cy="789600"/>
            </a:xfrm>
            <a:prstGeom prst="donut">
              <a:avLst>
                <a:gd fmla="val 25000" name="adj"/>
              </a:avLst>
            </a:prstGeom>
            <a:solidFill>
              <a:srgbClr val="BF7A00"/>
            </a:solidFill>
            <a:ln cap="flat" cmpd="sng" w="25400">
              <a:solidFill>
                <a:srgbClr val="BF7A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9" name="Google Shape;289;g10260d908e3_0_8"/>
            <p:cNvSpPr/>
            <p:nvPr/>
          </p:nvSpPr>
          <p:spPr>
            <a:xfrm>
              <a:off x="3008137" y="3202285"/>
              <a:ext cx="817500" cy="789600"/>
            </a:xfrm>
            <a:prstGeom prst="donut">
              <a:avLst>
                <a:gd fmla="val 25000" name="adj"/>
              </a:avLst>
            </a:prstGeom>
            <a:solidFill>
              <a:srgbClr val="BF7A00"/>
            </a:solidFill>
            <a:ln cap="flat" cmpd="sng" w="25400">
              <a:solidFill>
                <a:srgbClr val="BF7A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0" name="Google Shape;290;g10260d908e3_0_8"/>
            <p:cNvSpPr/>
            <p:nvPr/>
          </p:nvSpPr>
          <p:spPr>
            <a:xfrm>
              <a:off x="7030747" y="3188166"/>
              <a:ext cx="817500" cy="789600"/>
            </a:xfrm>
            <a:prstGeom prst="donut">
              <a:avLst>
                <a:gd fmla="val 25000" name="adj"/>
              </a:avLst>
            </a:prstGeom>
            <a:solidFill>
              <a:srgbClr val="BF7A00"/>
            </a:solidFill>
            <a:ln cap="flat" cmpd="sng" w="25400">
              <a:solidFill>
                <a:srgbClr val="BF7A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91" name="Google Shape;291;g10260d908e3_0_8"/>
          <p:cNvSpPr txBox="1"/>
          <p:nvPr/>
        </p:nvSpPr>
        <p:spPr>
          <a:xfrm>
            <a:off x="6506429" y="1328455"/>
            <a:ext cx="19605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Solar Radiation</a:t>
            </a:r>
            <a:endParaRPr b="0" i="0" sz="1400" u="none" cap="none" strike="noStrike">
              <a:solidFill>
                <a:srgbClr val="000000"/>
              </a:solidFill>
              <a:latin typeface="Arial"/>
              <a:ea typeface="Arial"/>
              <a:cs typeface="Arial"/>
              <a:sym typeface="Arial"/>
            </a:endParaRPr>
          </a:p>
        </p:txBody>
      </p:sp>
      <p:sp>
        <p:nvSpPr>
          <p:cNvPr id="292" name="Google Shape;292;g10260d908e3_0_8"/>
          <p:cNvSpPr txBox="1"/>
          <p:nvPr/>
        </p:nvSpPr>
        <p:spPr>
          <a:xfrm>
            <a:off x="3773633" y="1614902"/>
            <a:ext cx="1401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Reflection </a:t>
            </a:r>
            <a:endParaRPr b="0" i="0" sz="1400" u="none" cap="none" strike="noStrike">
              <a:solidFill>
                <a:srgbClr val="000000"/>
              </a:solidFill>
              <a:latin typeface="Arial"/>
              <a:ea typeface="Arial"/>
              <a:cs typeface="Arial"/>
              <a:sym typeface="Arial"/>
            </a:endParaRPr>
          </a:p>
        </p:txBody>
      </p:sp>
      <p:sp>
        <p:nvSpPr>
          <p:cNvPr id="293" name="Google Shape;293;g10260d908e3_0_8"/>
          <p:cNvSpPr txBox="1"/>
          <p:nvPr/>
        </p:nvSpPr>
        <p:spPr>
          <a:xfrm>
            <a:off x="8605836" y="2775995"/>
            <a:ext cx="1496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Absorber Plate</a:t>
            </a:r>
            <a:endParaRPr b="0" i="0" sz="1400" u="none" cap="none" strike="noStrike">
              <a:solidFill>
                <a:srgbClr val="000000"/>
              </a:solidFill>
              <a:latin typeface="Arial"/>
              <a:ea typeface="Arial"/>
              <a:cs typeface="Arial"/>
              <a:sym typeface="Arial"/>
            </a:endParaRPr>
          </a:p>
        </p:txBody>
      </p:sp>
      <p:sp>
        <p:nvSpPr>
          <p:cNvPr id="294" name="Google Shape;294;g10260d908e3_0_8"/>
          <p:cNvSpPr txBox="1"/>
          <p:nvPr/>
        </p:nvSpPr>
        <p:spPr>
          <a:xfrm>
            <a:off x="8605835" y="2339335"/>
            <a:ext cx="1496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Glass Cover</a:t>
            </a:r>
            <a:endParaRPr/>
          </a:p>
        </p:txBody>
      </p:sp>
      <p:sp>
        <p:nvSpPr>
          <p:cNvPr id="295" name="Google Shape;295;g10260d908e3_0_8"/>
          <p:cNvSpPr txBox="1"/>
          <p:nvPr/>
        </p:nvSpPr>
        <p:spPr>
          <a:xfrm>
            <a:off x="8605835" y="3272270"/>
            <a:ext cx="1960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Copper Manifold </a:t>
            </a:r>
            <a:endParaRPr b="0" i="0" sz="1400" u="none" cap="none" strike="noStrike">
              <a:solidFill>
                <a:srgbClr val="000000"/>
              </a:solidFill>
              <a:latin typeface="Arial"/>
              <a:ea typeface="Arial"/>
              <a:cs typeface="Arial"/>
              <a:sym typeface="Arial"/>
            </a:endParaRPr>
          </a:p>
        </p:txBody>
      </p:sp>
      <p:cxnSp>
        <p:nvCxnSpPr>
          <p:cNvPr id="296" name="Google Shape;296;g10260d908e3_0_8"/>
          <p:cNvCxnSpPr/>
          <p:nvPr/>
        </p:nvCxnSpPr>
        <p:spPr>
          <a:xfrm flipH="1">
            <a:off x="1558664" y="2967380"/>
            <a:ext cx="1302300" cy="1348200"/>
          </a:xfrm>
          <a:prstGeom prst="straightConnector1">
            <a:avLst/>
          </a:prstGeom>
          <a:noFill/>
          <a:ln cap="flat" cmpd="sng" w="28575">
            <a:solidFill>
              <a:srgbClr val="000000"/>
            </a:solidFill>
            <a:prstDash val="dash"/>
            <a:round/>
            <a:headEnd len="sm" w="sm" type="none"/>
            <a:tailEnd len="med" w="med" type="triangle"/>
          </a:ln>
        </p:spPr>
      </p:cxnSp>
      <p:cxnSp>
        <p:nvCxnSpPr>
          <p:cNvPr id="297" name="Google Shape;297;g10260d908e3_0_8"/>
          <p:cNvCxnSpPr/>
          <p:nvPr/>
        </p:nvCxnSpPr>
        <p:spPr>
          <a:xfrm flipH="1">
            <a:off x="2439808" y="3061003"/>
            <a:ext cx="577500" cy="1725600"/>
          </a:xfrm>
          <a:prstGeom prst="straightConnector1">
            <a:avLst/>
          </a:prstGeom>
          <a:noFill/>
          <a:ln cap="flat" cmpd="sng" w="28575">
            <a:solidFill>
              <a:srgbClr val="000000"/>
            </a:solidFill>
            <a:prstDash val="dash"/>
            <a:round/>
            <a:headEnd len="sm" w="sm" type="none"/>
            <a:tailEnd len="med" w="med" type="triangle"/>
          </a:ln>
        </p:spPr>
      </p:cxnSp>
      <p:grpSp>
        <p:nvGrpSpPr>
          <p:cNvPr id="298" name="Google Shape;298;g10260d908e3_0_8"/>
          <p:cNvGrpSpPr/>
          <p:nvPr/>
        </p:nvGrpSpPr>
        <p:grpSpPr>
          <a:xfrm>
            <a:off x="8609941" y="80122"/>
            <a:ext cx="2032500" cy="1938900"/>
            <a:chOff x="542326" y="4417626"/>
            <a:chExt cx="2032500" cy="1938900"/>
          </a:xfrm>
        </p:grpSpPr>
        <p:sp>
          <p:nvSpPr>
            <p:cNvPr id="299" name="Google Shape;299;g10260d908e3_0_8"/>
            <p:cNvSpPr/>
            <p:nvPr/>
          </p:nvSpPr>
          <p:spPr>
            <a:xfrm>
              <a:off x="542326" y="4417626"/>
              <a:ext cx="2032500" cy="19389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00" name="Google Shape;300;g10260d908e3_0_8"/>
            <p:cNvSpPr/>
            <p:nvPr/>
          </p:nvSpPr>
          <p:spPr>
            <a:xfrm>
              <a:off x="852054" y="5410354"/>
              <a:ext cx="1260900" cy="157500"/>
            </a:xfrm>
            <a:prstGeom prst="cube">
              <a:avLst>
                <a:gd fmla="val 25000" name="adj"/>
              </a:avLst>
            </a:prstGeom>
            <a:solidFill>
              <a:srgbClr val="00B0F0">
                <a:alpha val="37650"/>
              </a:srgbClr>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01" name="Google Shape;301;g10260d908e3_0_8"/>
            <p:cNvSpPr/>
            <p:nvPr/>
          </p:nvSpPr>
          <p:spPr>
            <a:xfrm rot="10800000">
              <a:off x="1889318" y="4973420"/>
              <a:ext cx="223500" cy="413700"/>
            </a:xfrm>
            <a:prstGeom prst="curvedRightArrow">
              <a:avLst>
                <a:gd fmla="val 25000" name="adj1"/>
                <a:gd fmla="val 50000" name="adj2"/>
                <a:gd fmla="val 25000" name="adj3"/>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2" name="Google Shape;302;g10260d908e3_0_8"/>
            <p:cNvSpPr txBox="1"/>
            <p:nvPr/>
          </p:nvSpPr>
          <p:spPr>
            <a:xfrm>
              <a:off x="682578" y="5082716"/>
              <a:ext cx="477900" cy="307800"/>
            </a:xfrm>
            <a:prstGeom prst="rect">
              <a:avLst/>
            </a:prstGeom>
            <a:blipFill rotWithShape="1">
              <a:blip r:embed="rId3">
                <a:alphaModFix/>
              </a:blip>
              <a:stretch>
                <a:fillRect b="-195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03" name="Google Shape;303;g10260d908e3_0_8"/>
            <p:cNvSpPr txBox="1"/>
            <p:nvPr/>
          </p:nvSpPr>
          <p:spPr>
            <a:xfrm>
              <a:off x="1427325" y="4665500"/>
              <a:ext cx="477900" cy="307800"/>
            </a:xfrm>
            <a:prstGeom prst="rect">
              <a:avLst/>
            </a:prstGeom>
            <a:blipFill rotWithShape="1">
              <a:blip r:embed="rId4">
                <a:alphaModFix/>
              </a:blip>
              <a:stretch>
                <a:fillRect b="-3999" l="0" r="-12819"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04" name="Google Shape;304;g10260d908e3_0_8"/>
            <p:cNvSpPr/>
            <p:nvPr/>
          </p:nvSpPr>
          <p:spPr>
            <a:xfrm>
              <a:off x="1156800" y="4973277"/>
              <a:ext cx="145500" cy="399300"/>
            </a:xfrm>
            <a:prstGeom prst="upArrow">
              <a:avLst>
                <a:gd fmla="val 50000" name="adj1"/>
                <a:gd fmla="val 50000" name="adj2"/>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05" name="Google Shape;305;g10260d908e3_0_8"/>
          <p:cNvGrpSpPr/>
          <p:nvPr/>
        </p:nvGrpSpPr>
        <p:grpSpPr>
          <a:xfrm>
            <a:off x="694726" y="4570026"/>
            <a:ext cx="2032500" cy="1938900"/>
            <a:chOff x="542326" y="4417626"/>
            <a:chExt cx="2032500" cy="1938900"/>
          </a:xfrm>
        </p:grpSpPr>
        <p:sp>
          <p:nvSpPr>
            <p:cNvPr id="306" name="Google Shape;306;g10260d908e3_0_8"/>
            <p:cNvSpPr/>
            <p:nvPr/>
          </p:nvSpPr>
          <p:spPr>
            <a:xfrm>
              <a:off x="542326" y="4417626"/>
              <a:ext cx="2032500" cy="1938900"/>
            </a:xfrm>
            <a:prstGeom prst="ellipse">
              <a:avLst/>
            </a:prstGeom>
            <a:no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07" name="Google Shape;307;g10260d908e3_0_8"/>
            <p:cNvSpPr/>
            <p:nvPr/>
          </p:nvSpPr>
          <p:spPr>
            <a:xfrm>
              <a:off x="852054" y="5410354"/>
              <a:ext cx="1260900" cy="157500"/>
            </a:xfrm>
            <a:prstGeom prst="cube">
              <a:avLst>
                <a:gd fmla="val 25000" name="adj"/>
              </a:avLst>
            </a:prstGeom>
            <a:gradFill>
              <a:gsLst>
                <a:gs pos="0">
                  <a:srgbClr val="D64400"/>
                </a:gs>
                <a:gs pos="63000">
                  <a:srgbClr val="46423D"/>
                </a:gs>
                <a:gs pos="100000">
                  <a:srgbClr val="46423D"/>
                </a:gs>
              </a:gsLst>
              <a:path path="circle">
                <a:fillToRect b="50%" l="50%" r="50%" t="50%"/>
              </a:path>
              <a:tileRect/>
            </a:gradFill>
            <a:ln cap="flat" cmpd="sng" w="25400">
              <a:solidFill>
                <a:srgbClr val="6761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08" name="Google Shape;308;g10260d908e3_0_8"/>
            <p:cNvSpPr/>
            <p:nvPr/>
          </p:nvSpPr>
          <p:spPr>
            <a:xfrm rot="10800000">
              <a:off x="1889318" y="4973420"/>
              <a:ext cx="223500" cy="413700"/>
            </a:xfrm>
            <a:prstGeom prst="curvedRightArrow">
              <a:avLst>
                <a:gd fmla="val 25000" name="adj1"/>
                <a:gd fmla="val 50000" name="adj2"/>
                <a:gd fmla="val 25000" name="adj3"/>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9" name="Google Shape;309;g10260d908e3_0_8"/>
            <p:cNvSpPr txBox="1"/>
            <p:nvPr/>
          </p:nvSpPr>
          <p:spPr>
            <a:xfrm>
              <a:off x="1032164" y="5805055"/>
              <a:ext cx="477900" cy="307800"/>
            </a:xfrm>
            <a:prstGeom prst="rect">
              <a:avLst/>
            </a:prstGeom>
            <a:blipFill rotWithShape="1">
              <a:blip r:embed="rId5">
                <a:alphaModFix/>
              </a:blip>
              <a:stretch>
                <a:fillRect b="-195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10" name="Google Shape;310;g10260d908e3_0_8"/>
            <p:cNvSpPr txBox="1"/>
            <p:nvPr/>
          </p:nvSpPr>
          <p:spPr>
            <a:xfrm>
              <a:off x="1427325" y="4665500"/>
              <a:ext cx="477900" cy="307800"/>
            </a:xfrm>
            <a:prstGeom prst="rect">
              <a:avLst/>
            </a:prstGeom>
            <a:blipFill rotWithShape="1">
              <a:blip r:embed="rId6">
                <a:alphaModFix/>
              </a:blip>
              <a:stretch>
                <a:fillRect b="-1959" l="0" r="-7589"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11" name="Google Shape;311;g10260d908e3_0_8"/>
            <p:cNvSpPr/>
            <p:nvPr/>
          </p:nvSpPr>
          <p:spPr>
            <a:xfrm>
              <a:off x="1156800" y="4973277"/>
              <a:ext cx="145500" cy="399300"/>
            </a:xfrm>
            <a:prstGeom prst="upArrow">
              <a:avLst>
                <a:gd fmla="val 50000" name="adj1"/>
                <a:gd fmla="val 50000" name="adj2"/>
              </a:avLst>
            </a:prstGeom>
            <a:solidFill>
              <a:srgbClr val="000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cxnSp>
        <p:nvCxnSpPr>
          <p:cNvPr id="312" name="Google Shape;312;g10260d908e3_0_8"/>
          <p:cNvCxnSpPr/>
          <p:nvPr/>
        </p:nvCxnSpPr>
        <p:spPr>
          <a:xfrm flipH="1" rot="10800000">
            <a:off x="7681909" y="1099853"/>
            <a:ext cx="784800" cy="1280400"/>
          </a:xfrm>
          <a:prstGeom prst="straightConnector1">
            <a:avLst/>
          </a:prstGeom>
          <a:noFill/>
          <a:ln cap="flat" cmpd="sng" w="28575">
            <a:solidFill>
              <a:srgbClr val="000000"/>
            </a:solidFill>
            <a:prstDash val="dash"/>
            <a:round/>
            <a:headEnd len="sm" w="sm" type="none"/>
            <a:tailEnd len="med" w="med" type="triangle"/>
          </a:ln>
        </p:spPr>
      </p:cxnSp>
      <p:cxnSp>
        <p:nvCxnSpPr>
          <p:cNvPr id="313" name="Google Shape;313;g10260d908e3_0_8"/>
          <p:cNvCxnSpPr/>
          <p:nvPr/>
        </p:nvCxnSpPr>
        <p:spPr>
          <a:xfrm flipH="1" rot="10800000">
            <a:off x="7968265" y="1968829"/>
            <a:ext cx="1180800" cy="465000"/>
          </a:xfrm>
          <a:prstGeom prst="straightConnector1">
            <a:avLst/>
          </a:prstGeom>
          <a:noFill/>
          <a:ln cap="flat" cmpd="sng" w="28575">
            <a:solidFill>
              <a:srgbClr val="000000"/>
            </a:solidFill>
            <a:prstDash val="dash"/>
            <a:round/>
            <a:headEnd len="sm" w="sm" type="none"/>
            <a:tailEnd len="med" w="med" type="triangle"/>
          </a:ln>
        </p:spPr>
      </p:cxnSp>
      <p:cxnSp>
        <p:nvCxnSpPr>
          <p:cNvPr id="314" name="Google Shape;314;g10260d908e3_0_8"/>
          <p:cNvCxnSpPr/>
          <p:nvPr/>
        </p:nvCxnSpPr>
        <p:spPr>
          <a:xfrm rot="5400000">
            <a:off x="6798627" y="2766753"/>
            <a:ext cx="4449600" cy="2683200"/>
          </a:xfrm>
          <a:prstGeom prst="curvedConnector3">
            <a:avLst>
              <a:gd fmla="val 100084" name="adj1"/>
            </a:avLst>
          </a:prstGeom>
          <a:noFill/>
          <a:ln cap="flat" cmpd="sng" w="28575">
            <a:solidFill>
              <a:srgbClr val="262626"/>
            </a:solidFill>
            <a:prstDash val="solid"/>
            <a:round/>
            <a:headEnd len="sm" w="sm" type="none"/>
            <a:tailEnd len="med" w="med" type="triangle"/>
          </a:ln>
        </p:spPr>
      </p:cxnSp>
      <p:cxnSp>
        <p:nvCxnSpPr>
          <p:cNvPr id="315" name="Google Shape;315;g10260d908e3_0_8"/>
          <p:cNvCxnSpPr/>
          <p:nvPr/>
        </p:nvCxnSpPr>
        <p:spPr>
          <a:xfrm>
            <a:off x="2860964" y="5453547"/>
            <a:ext cx="2991300" cy="659100"/>
          </a:xfrm>
          <a:prstGeom prst="curvedConnector3">
            <a:avLst>
              <a:gd fmla="val -705" name="adj1"/>
            </a:avLst>
          </a:prstGeom>
          <a:noFill/>
          <a:ln cap="flat" cmpd="sng" w="28575">
            <a:solidFill>
              <a:srgbClr val="262626"/>
            </a:solidFill>
            <a:prstDash val="solid"/>
            <a:round/>
            <a:headEnd len="sm" w="sm" type="none"/>
            <a:tailEnd len="med" w="med" type="triangle"/>
          </a:ln>
        </p:spPr>
      </p:cxnSp>
      <p:sp>
        <p:nvSpPr>
          <p:cNvPr id="316" name="Google Shape;316;g10260d908e3_0_8"/>
          <p:cNvSpPr txBox="1"/>
          <p:nvPr/>
        </p:nvSpPr>
        <p:spPr>
          <a:xfrm>
            <a:off x="5773212" y="5841793"/>
            <a:ext cx="2043000" cy="7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D6001C"/>
                </a:solidFill>
                <a:latin typeface="Arial"/>
                <a:ea typeface="Arial"/>
                <a:cs typeface="Arial"/>
                <a:sym typeface="Arial"/>
              </a:rPr>
              <a:t>Overall Heat Loss Coefficient for the Collector Plate! </a:t>
            </a:r>
            <a:endParaRPr b="1" i="0" sz="1400" u="none" cap="none" strike="noStrike">
              <a:solidFill>
                <a:srgbClr val="D6001C"/>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1050c590bd4_6_13"/>
          <p:cNvSpPr txBox="1"/>
          <p:nvPr>
            <p:ph type="title"/>
          </p:nvPr>
        </p:nvSpPr>
        <p:spPr>
          <a:xfrm>
            <a:off x="609600" y="547633"/>
            <a:ext cx="10972800" cy="64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chemeClr val="accent1"/>
                </a:solidFill>
              </a:rPr>
              <a:t>Compressor Selection</a:t>
            </a:r>
            <a:endParaRPr/>
          </a:p>
        </p:txBody>
      </p:sp>
      <p:pic>
        <p:nvPicPr>
          <p:cNvPr id="323" name="Google Shape;323;g1050c590bd4_6_13"/>
          <p:cNvPicPr preferRelativeResize="0"/>
          <p:nvPr/>
        </p:nvPicPr>
        <p:blipFill>
          <a:blip r:embed="rId3">
            <a:alphaModFix/>
          </a:blip>
          <a:stretch>
            <a:fillRect/>
          </a:stretch>
        </p:blipFill>
        <p:spPr>
          <a:xfrm>
            <a:off x="290950" y="1793025"/>
            <a:ext cx="5499475" cy="4187525"/>
          </a:xfrm>
          <a:prstGeom prst="rect">
            <a:avLst/>
          </a:prstGeom>
          <a:noFill/>
          <a:ln>
            <a:noFill/>
          </a:ln>
        </p:spPr>
      </p:pic>
      <p:sp>
        <p:nvSpPr>
          <p:cNvPr id="324" name="Google Shape;324;g1050c590bd4_6_13"/>
          <p:cNvSpPr txBox="1"/>
          <p:nvPr/>
        </p:nvSpPr>
        <p:spPr>
          <a:xfrm>
            <a:off x="5653200" y="2006950"/>
            <a:ext cx="6538800" cy="2462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Hermetic Variable Speed Compressor</a:t>
            </a:r>
            <a:endParaRPr sz="2000"/>
          </a:p>
          <a:p>
            <a:pPr indent="-355600" lvl="0" marL="457200" rtl="0" algn="l">
              <a:spcBef>
                <a:spcPts val="0"/>
              </a:spcBef>
              <a:spcAft>
                <a:spcPts val="0"/>
              </a:spcAft>
              <a:buSzPts val="2000"/>
              <a:buChar char="●"/>
            </a:pPr>
            <a:r>
              <a:rPr lang="en-US" sz="2000">
                <a:solidFill>
                  <a:schemeClr val="dk1"/>
                </a:solidFill>
              </a:rPr>
              <a:t>Compatible with R-410A and piping size</a:t>
            </a:r>
            <a:endParaRPr sz="2000"/>
          </a:p>
          <a:p>
            <a:pPr indent="-355600" lvl="0" marL="457200" rtl="0" algn="l">
              <a:spcBef>
                <a:spcPts val="0"/>
              </a:spcBef>
              <a:spcAft>
                <a:spcPts val="0"/>
              </a:spcAft>
              <a:buSzPts val="2000"/>
              <a:buChar char="●"/>
            </a:pPr>
            <a:r>
              <a:rPr lang="en-US" sz="2000"/>
              <a:t>Evaporation Temperature Range: -8 to +10 deg. C</a:t>
            </a:r>
            <a:endParaRPr sz="2000"/>
          </a:p>
          <a:p>
            <a:pPr indent="-355600" lvl="0" marL="457200" rtl="0" algn="l">
              <a:spcBef>
                <a:spcPts val="0"/>
              </a:spcBef>
              <a:spcAft>
                <a:spcPts val="0"/>
              </a:spcAft>
              <a:buSzPts val="2000"/>
              <a:buChar char="●"/>
            </a:pPr>
            <a:r>
              <a:rPr lang="en-US" sz="2000"/>
              <a:t>Maximum Condensation Temperature: + 60 deg.C</a:t>
            </a:r>
            <a:endParaRPr sz="2000"/>
          </a:p>
          <a:p>
            <a:pPr indent="-355600" lvl="0" marL="457200" rtl="0" algn="l">
              <a:spcBef>
                <a:spcPts val="0"/>
              </a:spcBef>
              <a:spcAft>
                <a:spcPts val="0"/>
              </a:spcAft>
              <a:buSzPts val="2000"/>
              <a:buChar char="●"/>
            </a:pPr>
            <a:r>
              <a:rPr lang="en-US" sz="2000"/>
              <a:t>Power Input: ~1.138 HP (0.837 kW)</a:t>
            </a:r>
            <a:endParaRPr sz="2000"/>
          </a:p>
          <a:p>
            <a:pPr indent="-355600" lvl="0" marL="457200" rtl="0" algn="l">
              <a:spcBef>
                <a:spcPts val="0"/>
              </a:spcBef>
              <a:spcAft>
                <a:spcPts val="0"/>
              </a:spcAft>
              <a:buSzPts val="2000"/>
              <a:buChar char="●"/>
            </a:pPr>
            <a:r>
              <a:rPr lang="en-US" sz="2000"/>
              <a:t>Single Phase, 110/115 Volts @ ~ 60Hz</a:t>
            </a:r>
            <a:endParaRPr sz="20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5" name="Google Shape;325;g1050c590bd4_6_1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UCalgary">
      <a:dk1>
        <a:srgbClr val="000000"/>
      </a:dk1>
      <a:lt1>
        <a:srgbClr val="FFFFFF"/>
      </a:lt1>
      <a:dk2>
        <a:srgbClr val="8C857B"/>
      </a:dk2>
      <a:lt2>
        <a:srgbClr val="C3BFB6"/>
      </a:lt2>
      <a:accent1>
        <a:srgbClr val="D6001C"/>
      </a:accent1>
      <a:accent2>
        <a:srgbClr val="FFA300"/>
      </a:accent2>
      <a:accent3>
        <a:srgbClr val="FF671F"/>
      </a:accent3>
      <a:accent4>
        <a:srgbClr val="B5BD00"/>
      </a:accent4>
      <a:accent5>
        <a:srgbClr val="CE0058"/>
      </a:accent5>
      <a:accent6>
        <a:srgbClr val="A6192E"/>
      </a:accent6>
      <a:hlink>
        <a:srgbClr val="D6001C"/>
      </a:hlink>
      <a:folHlink>
        <a:srgbClr val="8C85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2021-10-06T22:25:06Z</dcterms:created>
  <dc:creator>Edwin Pulikkottil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0x010100D3D735855909F14FB6250141B48BB436</vt:lpwstr>
  </property>
</Properties>
</file>